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64" r:id="rId4"/>
    <p:sldId id="263" r:id="rId5"/>
    <p:sldId id="279" r:id="rId6"/>
    <p:sldId id="258" r:id="rId7"/>
    <p:sldId id="259" r:id="rId8"/>
    <p:sldId id="280" r:id="rId9"/>
    <p:sldId id="278" r:id="rId10"/>
    <p:sldId id="281" r:id="rId11"/>
    <p:sldId id="260" r:id="rId12"/>
    <p:sldId id="261" r:id="rId13"/>
    <p:sldId id="272" r:id="rId14"/>
    <p:sldId id="273" r:id="rId15"/>
    <p:sldId id="267" r:id="rId16"/>
    <p:sldId id="268" r:id="rId17"/>
    <p:sldId id="282" r:id="rId18"/>
    <p:sldId id="269" r:id="rId19"/>
    <p:sldId id="277" r:id="rId20"/>
    <p:sldId id="270" r:id="rId21"/>
    <p:sldId id="275" r:id="rId22"/>
    <p:sldId id="274" r:id="rId23"/>
    <p:sldId id="276" r:id="rId24"/>
    <p:sldId id="262" r:id="rId25"/>
    <p:sldId id="265" r:id="rId26"/>
    <p:sldId id="266" r:id="rId27"/>
    <p:sldId id="28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7B52E0-34F7-E7DE-1AD8-4926A7DEF9DA}" v="24" dt="2024-11-06T08:28:14.292"/>
    <p1510:client id="{583E72D6-F5CB-164B-8193-6920CF37E2F9}" v="2089" dt="2024-11-06T09:02:53.6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7"/>
    <p:restoredTop sz="94673"/>
  </p:normalViewPr>
  <p:slideViewPr>
    <p:cSldViewPr snapToGrid="0">
      <p:cViewPr varScale="1">
        <p:scale>
          <a:sx n="121" d="100"/>
          <a:sy n="121" d="100"/>
        </p:scale>
        <p:origin x="192"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905DAF-19B1-8542-B221-B4EB760DCD73}" type="datetimeFigureOut">
              <a:rPr lang="en-US" smtClean="0"/>
              <a:t>12/16/24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8530A7-EE91-EC42-BF27-7C654D5B9F98}" type="slidenum">
              <a:rPr lang="en-US" smtClean="0"/>
              <a:t>‹#›</a:t>
            </a:fld>
            <a:endParaRPr lang="en-US"/>
          </a:p>
        </p:txBody>
      </p:sp>
    </p:spTree>
    <p:extLst>
      <p:ext uri="{BB962C8B-B14F-4D97-AF65-F5344CB8AC3E}">
        <p14:creationId xmlns:p14="http://schemas.microsoft.com/office/powerpoint/2010/main" val="2500781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ethereum.org/en/roadmap/merg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thereum.org/en/gas/"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ethereum.org/en/developers/docs/accounts/" TargetMode="External"/><Relationship Id="rId5" Type="http://schemas.openxmlformats.org/officeDocument/2006/relationships/hyperlink" Target="https://ethereum.org/en/developers/docs/data-structures-and-encoding/patricia-merkle-trie/" TargetMode="External"/><Relationship Id="rId4" Type="http://schemas.openxmlformats.org/officeDocument/2006/relationships/hyperlink" Target="https://ethereum.org/en/developers/docs/evm/opcodes/"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thereum.org/en/gas/"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ethereum.org/en/developers/docs/accounts/" TargetMode="External"/><Relationship Id="rId5" Type="http://schemas.openxmlformats.org/officeDocument/2006/relationships/hyperlink" Target="https://ethereum.org/en/developers/docs/data-structures-and-encoding/patricia-merkle-trie/" TargetMode="External"/><Relationship Id="rId4" Type="http://schemas.openxmlformats.org/officeDocument/2006/relationships/hyperlink" Target="https://ethereum.org/en/developers/docs/evm/opcodes/"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ikipedia.org/wiki/Stack_machine"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ethereum.org/en/developers/docs/evm/opcodes/"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ikipedia.org/wiki/Stack_machine"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ethereum.org/en/developers/docs/evm/opcodes/"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thereum.org/en/developers/docs/evm/opcode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thereum.org/en/developers/docs/evm/opcode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Arthur</a:t>
            </a:r>
          </a:p>
          <a:p>
            <a:endParaRPr lang="en-US"/>
          </a:p>
          <a:p>
            <a:r>
              <a:rPr lang="en-US"/>
              <a:t>Ethereum is often described as “</a:t>
            </a:r>
            <a:r>
              <a:rPr lang="en-US" b="1"/>
              <a:t>the world computer.</a:t>
            </a:r>
            <a:r>
              <a:rPr lang="en-US"/>
              <a:t>” It's a </a:t>
            </a:r>
            <a:r>
              <a:rPr lang="en-US" b="1"/>
              <a:t>layer 1 </a:t>
            </a:r>
            <a:r>
              <a:rPr lang="en-US"/>
              <a:t>blockchain</a:t>
            </a:r>
          </a:p>
          <a:p>
            <a:endParaRPr lang="en-US"/>
          </a:p>
          <a:p>
            <a:r>
              <a:rPr lang="en-US"/>
              <a:t>Ethereum is a deterministic but practically unbounded </a:t>
            </a:r>
            <a:r>
              <a:rPr lang="en-US" b="1"/>
              <a:t>state machine</a:t>
            </a:r>
            <a:r>
              <a:rPr lang="en-US"/>
              <a:t>, consisting of a globally accessible singleton state and a virtual machine that applies changes to that state.</a:t>
            </a:r>
          </a:p>
          <a:p>
            <a:endParaRPr lang="en-US"/>
          </a:p>
          <a:p>
            <a:r>
              <a:rPr lang="en-US"/>
              <a:t>Ethereum is an open source, globally decentralized computing infrastructure that </a:t>
            </a:r>
            <a:r>
              <a:rPr lang="en-US" b="1"/>
              <a:t>executes programs called smart contracts</a:t>
            </a:r>
            <a:r>
              <a:rPr lang="en-US"/>
              <a:t>. It uses a b</a:t>
            </a:r>
            <a:r>
              <a:rPr lang="en-US" b="1"/>
              <a:t>lockchain to synchronize and store the system’s state changes</a:t>
            </a:r>
            <a:r>
              <a:rPr lang="en-US"/>
              <a:t>, along with a </a:t>
            </a:r>
            <a:r>
              <a:rPr lang="en-US" b="1"/>
              <a:t>crypto‐currency called ether to meter and constrain execution resource costs</a:t>
            </a:r>
            <a:r>
              <a:rPr lang="en-US"/>
              <a:t>.</a:t>
            </a:r>
          </a:p>
          <a:p>
            <a:endParaRPr lang="en-US"/>
          </a:p>
          <a:p>
            <a:r>
              <a:rPr lang="en-US"/>
              <a:t>providing high availability, auditability, transparency, and neutrality, it also reduces or eliminates censorship</a:t>
            </a:r>
          </a:p>
        </p:txBody>
      </p:sp>
      <p:sp>
        <p:nvSpPr>
          <p:cNvPr id="4" name="Slide Number Placeholder 3"/>
          <p:cNvSpPr>
            <a:spLocks noGrp="1"/>
          </p:cNvSpPr>
          <p:nvPr>
            <p:ph type="sldNum" sz="quarter" idx="5"/>
          </p:nvPr>
        </p:nvSpPr>
        <p:spPr/>
        <p:txBody>
          <a:bodyPr/>
          <a:lstStyle/>
          <a:p>
            <a:fld id="{658530A7-EE91-EC42-BF27-7C654D5B9F98}" type="slidenum">
              <a:rPr lang="en-US" smtClean="0"/>
              <a:t>2</a:t>
            </a:fld>
            <a:endParaRPr lang="en-US"/>
          </a:p>
        </p:txBody>
      </p:sp>
    </p:spTree>
    <p:extLst>
      <p:ext uri="{BB962C8B-B14F-4D97-AF65-F5344CB8AC3E}">
        <p14:creationId xmlns:p14="http://schemas.microsoft.com/office/powerpoint/2010/main" val="1161264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FE4CF-2C3A-CD9E-66BB-6EFC9A7CA7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40CEB0-D771-8D31-E2D6-FC7FFB7E2B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F3AF9F-97B0-911F-AEAA-CFE68A71559A}"/>
              </a:ext>
            </a:extLst>
          </p:cNvPr>
          <p:cNvSpPr>
            <a:spLocks noGrp="1"/>
          </p:cNvSpPr>
          <p:nvPr>
            <p:ph type="body" idx="1"/>
          </p:nvPr>
        </p:nvSpPr>
        <p:spPr/>
        <p:txBody>
          <a:bodyPr/>
          <a:lstStyle/>
          <a:p>
            <a:pPr algn="l"/>
            <a:r>
              <a:rPr lang="en-US" b="0" i="0" u="none" strike="noStrike">
                <a:solidFill>
                  <a:srgbClr val="121212"/>
                </a:solidFill>
                <a:effectLst/>
                <a:latin typeface="Inter"/>
              </a:rPr>
              <a:t>Arthur</a:t>
            </a:r>
          </a:p>
          <a:p>
            <a:pPr algn="l"/>
            <a:r>
              <a:rPr lang="en-US" b="0" i="0" u="none" strike="noStrike">
                <a:solidFill>
                  <a:srgbClr val="121212"/>
                </a:solidFill>
                <a:effectLst/>
                <a:latin typeface="Inter"/>
              </a:rPr>
              <a:t>Gas refers to the unit that measures the amount of computational effort required to execute specific operations on the Ethereum network.</a:t>
            </a:r>
          </a:p>
          <a:p>
            <a:pPr algn="l"/>
            <a:r>
              <a:rPr lang="en-US" b="0" i="0" u="none" strike="noStrike">
                <a:solidFill>
                  <a:srgbClr val="121212"/>
                </a:solidFill>
                <a:effectLst/>
                <a:latin typeface="Inter"/>
              </a:rPr>
              <a:t>Since each Ethereum transaction requires computational resources to execute, those resources have to be paid for to ensure Ethereum is not vulnerable to spam and cannot get stuck in infinite computational loops. Payment for computation is made in the form of a gas fee.</a:t>
            </a:r>
          </a:p>
          <a:p>
            <a:pPr algn="l"/>
            <a:r>
              <a:rPr lang="en-US" b="0" i="0" u="none" strike="noStrike">
                <a:solidFill>
                  <a:srgbClr val="121212"/>
                </a:solidFill>
                <a:effectLst/>
                <a:latin typeface="Inter"/>
              </a:rPr>
              <a:t>The gas fee is </a:t>
            </a:r>
            <a:r>
              <a:rPr lang="en-US" b="1" i="0" u="none" strike="noStrike">
                <a:solidFill>
                  <a:srgbClr val="121212"/>
                </a:solidFill>
                <a:effectLst/>
                <a:latin typeface="Inter"/>
              </a:rPr>
              <a:t>the amount of gas used to do some operation, multiplied by the cost per unit gas</a:t>
            </a:r>
            <a:r>
              <a:rPr lang="en-US" b="0" i="0" u="none" strike="noStrike">
                <a:solidFill>
                  <a:srgbClr val="121212"/>
                </a:solidFill>
                <a:effectLst/>
                <a:latin typeface="Inter"/>
              </a:rPr>
              <a:t>. The fee is paid regardless of whether a transaction succeeds or fails.</a:t>
            </a:r>
          </a:p>
        </p:txBody>
      </p:sp>
      <p:sp>
        <p:nvSpPr>
          <p:cNvPr id="4" name="Slide Number Placeholder 3">
            <a:extLst>
              <a:ext uri="{FF2B5EF4-FFF2-40B4-BE49-F238E27FC236}">
                <a16:creationId xmlns:a16="http://schemas.microsoft.com/office/drawing/2014/main" id="{3815C5F6-8199-286F-BC42-5435C6347D02}"/>
              </a:ext>
            </a:extLst>
          </p:cNvPr>
          <p:cNvSpPr>
            <a:spLocks noGrp="1"/>
          </p:cNvSpPr>
          <p:nvPr>
            <p:ph type="sldNum" sz="quarter" idx="5"/>
          </p:nvPr>
        </p:nvSpPr>
        <p:spPr/>
        <p:txBody>
          <a:bodyPr/>
          <a:lstStyle/>
          <a:p>
            <a:fld id="{658530A7-EE91-EC42-BF27-7C654D5B9F98}" type="slidenum">
              <a:rPr lang="en-US" smtClean="0"/>
              <a:t>11</a:t>
            </a:fld>
            <a:endParaRPr lang="en-US"/>
          </a:p>
        </p:txBody>
      </p:sp>
    </p:spTree>
    <p:extLst>
      <p:ext uri="{BB962C8B-B14F-4D97-AF65-F5344CB8AC3E}">
        <p14:creationId xmlns:p14="http://schemas.microsoft.com/office/powerpoint/2010/main" val="2952743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B8367-FE96-29D1-9E49-50182E53F4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ED37F3-92C0-F0A2-1EB9-D5F77B205D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B81482-1789-496F-61BA-DB0E1FB9193A}"/>
              </a:ext>
            </a:extLst>
          </p:cNvPr>
          <p:cNvSpPr>
            <a:spLocks noGrp="1"/>
          </p:cNvSpPr>
          <p:nvPr>
            <p:ph type="body" idx="1"/>
          </p:nvPr>
        </p:nvSpPr>
        <p:spPr/>
        <p:txBody>
          <a:bodyPr/>
          <a:lstStyle/>
          <a:p>
            <a:pPr algn="l"/>
            <a:r>
              <a:rPr lang="en-US" b="0" i="0" u="none" strike="noStrike">
                <a:solidFill>
                  <a:srgbClr val="121212"/>
                </a:solidFill>
                <a:effectLst/>
                <a:latin typeface="Inter"/>
              </a:rPr>
              <a:t>Arthur</a:t>
            </a:r>
          </a:p>
          <a:p>
            <a:pPr algn="l"/>
            <a:r>
              <a:rPr lang="en-US" b="0" i="0" u="none" strike="noStrike">
                <a:solidFill>
                  <a:srgbClr val="121212"/>
                </a:solidFill>
                <a:effectLst/>
                <a:latin typeface="Inter"/>
              </a:rPr>
              <a:t>You can set the amount of gas you are willing to pay when you submit a transaction. By offering a certain amount of gas, you are bidding for your transaction to be included in the next block. If you offer too little, validators are less likely to choose your transaction for inclusion, meaning your transaction may execute late or not at all. If you offer too much, you might waste some ETH. So, how can you tell how much to pay?</a:t>
            </a:r>
          </a:p>
          <a:p>
            <a:endParaRPr lang="en-US">
              <a:solidFill>
                <a:srgbClr val="121212"/>
              </a:solidFill>
              <a:latin typeface="Inter"/>
            </a:endParaRPr>
          </a:p>
          <a:p>
            <a:pPr algn="l"/>
            <a:r>
              <a:rPr lang="en-US" b="0" i="0" u="none" strike="noStrike">
                <a:solidFill>
                  <a:srgbClr val="121212"/>
                </a:solidFill>
                <a:effectLst/>
                <a:latin typeface="Inter"/>
              </a:rPr>
              <a:t>The total gas you pay is divided into two components: </a:t>
            </a:r>
            <a:r>
              <a:rPr lang="en-US" b="1" i="0" u="none" strike="noStrike">
                <a:solidFill>
                  <a:srgbClr val="121212"/>
                </a:solidFill>
                <a:effectLst/>
                <a:latin typeface="Inter"/>
              </a:rPr>
              <a:t>the base fee and the priority fee (tip).</a:t>
            </a:r>
          </a:p>
          <a:p>
            <a:pPr algn="l"/>
            <a:r>
              <a:rPr lang="en-US" b="0" i="0" u="none" strike="noStrike">
                <a:solidFill>
                  <a:srgbClr val="121212"/>
                </a:solidFill>
                <a:effectLst/>
                <a:latin typeface="Inter"/>
              </a:rPr>
              <a:t>The base fee is set by the protocol - you have to pay at least this amount for your transaction to be considered valid. The priority fee is a tip that you add to the base fee to make your transaction attractive to validators so that they choose it for inclusion in the next block.</a:t>
            </a:r>
          </a:p>
          <a:p>
            <a:pPr algn="l"/>
            <a:r>
              <a:rPr lang="en-US" b="0" i="0" u="none" strike="noStrike">
                <a:solidFill>
                  <a:srgbClr val="121212"/>
                </a:solidFill>
                <a:effectLst/>
                <a:latin typeface="Inter"/>
              </a:rPr>
              <a:t>A transaction that only pays the base fee is technically valid but unlikely to be included because it offers no incentive to the validators to choose it over any other transaction. The 'correct' priority fee is determined by the network usage at the time you send your transaction - if there is a lot of demand then you might have to set your priority fee higher, but when there is less demand you can pay less.</a:t>
            </a:r>
          </a:p>
          <a:p>
            <a:pPr algn="l"/>
            <a:r>
              <a:rPr lang="en-US" b="0" i="0" u="none" strike="noStrike">
                <a:solidFill>
                  <a:srgbClr val="121212"/>
                </a:solidFill>
                <a:effectLst/>
                <a:latin typeface="Inter"/>
              </a:rPr>
              <a:t>For example, let's say Jordan has to pay Taylor 1 ETH. An ETH transfer requires 21,000 units of gas, and the base fee is 10 </a:t>
            </a:r>
            <a:r>
              <a:rPr lang="en-US" b="0" i="0" u="none" strike="noStrike" err="1">
                <a:solidFill>
                  <a:srgbClr val="121212"/>
                </a:solidFill>
                <a:effectLst/>
                <a:latin typeface="Inter"/>
              </a:rPr>
              <a:t>gwei</a:t>
            </a:r>
            <a:r>
              <a:rPr lang="en-US" b="0" i="0" u="none" strike="noStrike">
                <a:solidFill>
                  <a:srgbClr val="121212"/>
                </a:solidFill>
                <a:effectLst/>
                <a:latin typeface="Inter"/>
              </a:rPr>
              <a:t>. Jordan includes a tip of 2 </a:t>
            </a:r>
            <a:r>
              <a:rPr lang="en-US" b="0" i="0" u="none" strike="noStrike" err="1">
                <a:solidFill>
                  <a:srgbClr val="121212"/>
                </a:solidFill>
                <a:effectLst/>
                <a:latin typeface="Inter"/>
              </a:rPr>
              <a:t>gwei</a:t>
            </a:r>
            <a:r>
              <a:rPr lang="en-US" b="0" i="0" u="none" strike="noStrike">
                <a:solidFill>
                  <a:srgbClr val="121212"/>
                </a:solidFill>
                <a:effectLst/>
                <a:latin typeface="Inter"/>
              </a:rPr>
              <a:t>.</a:t>
            </a:r>
          </a:p>
          <a:p>
            <a:pPr algn="l"/>
            <a:r>
              <a:rPr lang="en-US" b="0" i="0" u="none" strike="noStrike">
                <a:solidFill>
                  <a:srgbClr val="121212"/>
                </a:solidFill>
                <a:effectLst/>
                <a:latin typeface="Inter"/>
              </a:rPr>
              <a:t>The total fee would now be equal to:</a:t>
            </a:r>
          </a:p>
          <a:p>
            <a:pPr algn="l"/>
            <a:r>
              <a:rPr lang="en-US" b="0" i="0" u="none" strike="noStrike">
                <a:solidFill>
                  <a:srgbClr val="121212"/>
                </a:solidFill>
                <a:effectLst/>
                <a:latin typeface="Inter"/>
              </a:rPr>
              <a:t>units of gas used * (base fee + priority fee)</a:t>
            </a:r>
          </a:p>
          <a:p>
            <a:pPr algn="l"/>
            <a:r>
              <a:rPr lang="en-US" b="0" i="0" u="none" strike="noStrike">
                <a:solidFill>
                  <a:srgbClr val="121212"/>
                </a:solidFill>
                <a:effectLst/>
                <a:latin typeface="Inter"/>
              </a:rPr>
              <a:t>where the base fee is a value set by the protocol and the priority fee is a value set by the user as a tip to the validator.</a:t>
            </a:r>
          </a:p>
          <a:p>
            <a:pPr algn="l"/>
            <a:r>
              <a:rPr lang="en-US" b="0" i="0" u="none" strike="noStrike">
                <a:solidFill>
                  <a:srgbClr val="121212"/>
                </a:solidFill>
                <a:effectLst/>
                <a:latin typeface="Inter"/>
              </a:rPr>
              <a:t>i.e. 21,000 * (10 + 2) = 252,000 </a:t>
            </a:r>
            <a:r>
              <a:rPr lang="en-US" b="0" i="0" u="none" strike="noStrike" err="1">
                <a:solidFill>
                  <a:srgbClr val="121212"/>
                </a:solidFill>
                <a:effectLst/>
                <a:latin typeface="Inter"/>
              </a:rPr>
              <a:t>gwei</a:t>
            </a:r>
            <a:r>
              <a:rPr lang="en-US" b="0" i="0" u="none" strike="noStrike">
                <a:solidFill>
                  <a:srgbClr val="121212"/>
                </a:solidFill>
                <a:effectLst/>
                <a:latin typeface="Inter"/>
              </a:rPr>
              <a:t> (0.000252 ETH).</a:t>
            </a:r>
          </a:p>
          <a:p>
            <a:pPr algn="l"/>
            <a:r>
              <a:rPr lang="en-US" b="0" i="0" u="none" strike="noStrike">
                <a:solidFill>
                  <a:srgbClr val="121212"/>
                </a:solidFill>
                <a:effectLst/>
                <a:latin typeface="Inter"/>
              </a:rPr>
              <a:t>When Jordan sends the money, 1.000252 ETH will be deducted from Jordan's account. Taylor will be credited 1.0000 ETH. The validator receives the tip of 0.000042 ETH. The base fee of 0.00021 ETH is burned.</a:t>
            </a:r>
          </a:p>
        </p:txBody>
      </p:sp>
      <p:sp>
        <p:nvSpPr>
          <p:cNvPr id="4" name="Slide Number Placeholder 3">
            <a:extLst>
              <a:ext uri="{FF2B5EF4-FFF2-40B4-BE49-F238E27FC236}">
                <a16:creationId xmlns:a16="http://schemas.microsoft.com/office/drawing/2014/main" id="{8342A5EA-3E98-9ECC-C766-594CA7524059}"/>
              </a:ext>
            </a:extLst>
          </p:cNvPr>
          <p:cNvSpPr>
            <a:spLocks noGrp="1"/>
          </p:cNvSpPr>
          <p:nvPr>
            <p:ph type="sldNum" sz="quarter" idx="5"/>
          </p:nvPr>
        </p:nvSpPr>
        <p:spPr/>
        <p:txBody>
          <a:bodyPr/>
          <a:lstStyle/>
          <a:p>
            <a:fld id="{658530A7-EE91-EC42-BF27-7C654D5B9F98}" type="slidenum">
              <a:rPr lang="en-US" smtClean="0"/>
              <a:t>12</a:t>
            </a:fld>
            <a:endParaRPr lang="en-US"/>
          </a:p>
        </p:txBody>
      </p:sp>
    </p:spTree>
    <p:extLst>
      <p:ext uri="{BB962C8B-B14F-4D97-AF65-F5344CB8AC3E}">
        <p14:creationId xmlns:p14="http://schemas.microsoft.com/office/powerpoint/2010/main" val="2072649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a:solidFill>
                  <a:srgbClr val="121212"/>
                </a:solidFill>
                <a:effectLst/>
                <a:latin typeface="Inter"/>
              </a:rPr>
              <a:t>Arthur</a:t>
            </a:r>
          </a:p>
          <a:p>
            <a:endParaRPr lang="en-US">
              <a:solidFill>
                <a:srgbClr val="121212"/>
              </a:solidFill>
              <a:latin typeface="Inter"/>
            </a:endParaRPr>
          </a:p>
          <a:p>
            <a:r>
              <a:rPr lang="en-US">
                <a:solidFill>
                  <a:srgbClr val="121212"/>
                </a:solidFill>
              </a:rPr>
              <a:t>In Ethereum’s transaction model, each transaction represents an operation that updates the blockchain state, often involving the transfer of ether, deployment of smart contracts, or execution of smart contract functions. Ethereum uses an account-based model (compared to Bitcoin’s UTXO model), meaning transactions alter account balances and states directly rather than managing unspent transaction outputs.</a:t>
            </a:r>
            <a:endParaRPr lang="en-US"/>
          </a:p>
          <a:p>
            <a:endParaRPr lang="en-US">
              <a:solidFill>
                <a:srgbClr val="121212"/>
              </a:solidFill>
              <a:latin typeface="Inter"/>
            </a:endParaRPr>
          </a:p>
          <a:p>
            <a:r>
              <a:rPr lang="en-US">
                <a:solidFill>
                  <a:srgbClr val="121212"/>
                </a:solidFill>
              </a:rPr>
              <a:t>we have two types of accounts: </a:t>
            </a:r>
            <a:r>
              <a:rPr lang="en-US" b="1">
                <a:solidFill>
                  <a:srgbClr val="121212"/>
                </a:solidFill>
              </a:rPr>
              <a:t>Externally Owned Accounts</a:t>
            </a:r>
            <a:r>
              <a:rPr lang="en-US">
                <a:solidFill>
                  <a:srgbClr val="121212"/>
                </a:solidFill>
              </a:rPr>
              <a:t>, or EOAs, and </a:t>
            </a:r>
            <a:r>
              <a:rPr lang="en-US" b="1">
                <a:solidFill>
                  <a:srgbClr val="121212"/>
                </a:solidFill>
              </a:rPr>
              <a:t>Contract Accounts</a:t>
            </a:r>
            <a:r>
              <a:rPr lang="en-US">
                <a:solidFill>
                  <a:srgbClr val="121212"/>
                </a:solidFill>
              </a:rPr>
              <a:t>. </a:t>
            </a:r>
            <a:endParaRPr lang="en-US"/>
          </a:p>
          <a:p>
            <a:r>
              <a:rPr lang="en-US">
                <a:solidFill>
                  <a:srgbClr val="121212"/>
                </a:solidFill>
              </a:rPr>
              <a:t>    •    Externally Owned Accounts (EOAs): Controlled by private keys, can send/receive transactions. (</a:t>
            </a:r>
            <a:r>
              <a:rPr lang="en-US" b="1" err="1">
                <a:solidFill>
                  <a:srgbClr val="121212"/>
                </a:solidFill>
              </a:rPr>
              <a:t>Metamask</a:t>
            </a:r>
            <a:r>
              <a:rPr lang="en-US" b="1">
                <a:solidFill>
                  <a:srgbClr val="121212"/>
                </a:solidFill>
              </a:rPr>
              <a:t>)</a:t>
            </a:r>
            <a:endParaRPr lang="en-US" b="1"/>
          </a:p>
          <a:p>
            <a:r>
              <a:rPr lang="en-US">
                <a:solidFill>
                  <a:srgbClr val="121212"/>
                </a:solidFill>
              </a:rPr>
              <a:t>    •    Contract Accounts: They execute smart contracts only when triggered by an EOA. (no private key)</a:t>
            </a:r>
            <a:endParaRPr lang="en-US"/>
          </a:p>
          <a:p>
            <a:r>
              <a:rPr lang="en-US">
                <a:solidFill>
                  <a:srgbClr val="121212"/>
                </a:solidFill>
              </a:rPr>
              <a:t>2.    Cryptographic Security:</a:t>
            </a:r>
            <a:endParaRPr lang="en-US"/>
          </a:p>
          <a:p>
            <a:r>
              <a:rPr lang="en-US">
                <a:solidFill>
                  <a:srgbClr val="121212"/>
                </a:solidFill>
              </a:rPr>
              <a:t>    •    The Keccak-256 hash function is fundamental here, as it secures all transactions and blocks, ensuring they’re tamper-proof. SHA3</a:t>
            </a:r>
            <a:endParaRPr lang="en-US"/>
          </a:p>
          <a:p>
            <a:r>
              <a:rPr lang="en-US">
                <a:solidFill>
                  <a:srgbClr val="121212"/>
                </a:solidFill>
              </a:rPr>
              <a:t>    •    Elliptic Curve Cryptography, specifically the secp256k1 standard, is used to generate the private and public keys, which are the basis of secure digital signatures.</a:t>
            </a:r>
            <a:endParaRPr lang="en-US"/>
          </a:p>
          <a:p>
            <a:endParaRPr lang="en-US">
              <a:solidFill>
                <a:srgbClr val="121212"/>
              </a:solidFill>
            </a:endParaRPr>
          </a:p>
          <a:p>
            <a:r>
              <a:rPr lang="en-US">
                <a:solidFill>
                  <a:srgbClr val="121212"/>
                </a:solidFill>
              </a:rPr>
              <a:t>1.    Account Types: Ethereum has two types of accounts—externally owned accounts (EOAs) controlled by private keys (typically individual users) and contract accounts managed by code (smart contracts). EOAs initiate transactions, while contract accounts only act in response to transactions.</a:t>
            </a:r>
            <a:endParaRPr lang="en-US"/>
          </a:p>
          <a:p>
            <a:endParaRPr lang="en-US">
              <a:solidFill>
                <a:srgbClr val="121212"/>
              </a:solidFill>
            </a:endParaRPr>
          </a:p>
          <a:p>
            <a:r>
              <a:rPr lang="en-US">
                <a:solidFill>
                  <a:srgbClr val="121212"/>
                </a:solidFill>
              </a:rPr>
              <a:t>    2.    Nonce: Every transaction includes a nonce (a sequential number unique to each account) to prevent double-spending and ensure transactions are processed in the correct order.</a:t>
            </a:r>
            <a:endParaRPr lang="en-US"/>
          </a:p>
          <a:p>
            <a:endParaRPr lang="en-US">
              <a:solidFill>
                <a:srgbClr val="121212"/>
              </a:solidFill>
            </a:endParaRPr>
          </a:p>
          <a:p>
            <a:r>
              <a:rPr lang="en-US">
                <a:solidFill>
                  <a:srgbClr val="121212"/>
                </a:solidFill>
              </a:rPr>
              <a:t>    3.    Gas and Gas Limit: Ethereum transactions require a gas fee, which represents the computational work needed. Each transaction has a gas limit set by the sender to control costs, and a gas price that varies based on network congestion.</a:t>
            </a:r>
            <a:endParaRPr lang="en-US"/>
          </a:p>
          <a:p>
            <a:endParaRPr lang="en-US">
              <a:solidFill>
                <a:srgbClr val="121212"/>
              </a:solidFill>
            </a:endParaRPr>
          </a:p>
          <a:p>
            <a:r>
              <a:rPr lang="en-US">
                <a:solidFill>
                  <a:srgbClr val="121212"/>
                </a:solidFill>
              </a:rPr>
              <a:t>    4.    Value Transfer and State Changes: Transactions can transfer ether and initiate contract executions that may modify account states, trigger events, or interact with other smart contracts, enabling complex </a:t>
            </a:r>
            <a:r>
              <a:rPr lang="en-US" err="1">
                <a:solidFill>
                  <a:srgbClr val="121212"/>
                </a:solidFill>
              </a:rPr>
              <a:t>dApp</a:t>
            </a:r>
            <a:r>
              <a:rPr lang="en-US">
                <a:solidFill>
                  <a:srgbClr val="121212"/>
                </a:solidFill>
              </a:rPr>
              <a:t> interactions.</a:t>
            </a:r>
            <a:endParaRPr lang="en-US"/>
          </a:p>
          <a:p>
            <a:endParaRPr lang="en-US">
              <a:solidFill>
                <a:srgbClr val="121212"/>
              </a:solidFill>
            </a:endParaRPr>
          </a:p>
          <a:p>
            <a:endParaRPr lang="en-US">
              <a:solidFill>
                <a:srgbClr val="121212"/>
              </a:solidFill>
            </a:endParaRPr>
          </a:p>
          <a:p>
            <a:r>
              <a:rPr lang="en-US">
                <a:solidFill>
                  <a:srgbClr val="121212"/>
                </a:solidFill>
              </a:rPr>
              <a:t>This model allows for direct state changes and flexible programmability, making Ethereum well-suited for smart contracts and decentralized applications (</a:t>
            </a:r>
            <a:r>
              <a:rPr lang="en-US" err="1">
                <a:solidFill>
                  <a:srgbClr val="121212"/>
                </a:solidFill>
              </a:rPr>
              <a:t>dApps</a:t>
            </a:r>
            <a:r>
              <a:rPr lang="en-US">
                <a:solidFill>
                  <a:srgbClr val="121212"/>
                </a:solidFill>
              </a:rPr>
              <a:t>) that depend on deterministic, verifiable state transitions.</a:t>
            </a:r>
            <a:endParaRPr lang="en-US"/>
          </a:p>
        </p:txBody>
      </p:sp>
      <p:sp>
        <p:nvSpPr>
          <p:cNvPr id="4" name="Slide Number Placeholder 3"/>
          <p:cNvSpPr>
            <a:spLocks noGrp="1"/>
          </p:cNvSpPr>
          <p:nvPr>
            <p:ph type="sldNum" sz="quarter" idx="5"/>
          </p:nvPr>
        </p:nvSpPr>
        <p:spPr/>
        <p:txBody>
          <a:bodyPr/>
          <a:lstStyle/>
          <a:p>
            <a:fld id="{658530A7-EE91-EC42-BF27-7C654D5B9F98}" type="slidenum">
              <a:rPr lang="en-US" smtClean="0"/>
              <a:t>13</a:t>
            </a:fld>
            <a:endParaRPr lang="en-US"/>
          </a:p>
        </p:txBody>
      </p:sp>
    </p:spTree>
    <p:extLst>
      <p:ext uri="{BB962C8B-B14F-4D97-AF65-F5344CB8AC3E}">
        <p14:creationId xmlns:p14="http://schemas.microsoft.com/office/powerpoint/2010/main" val="3749169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a:solidFill>
                  <a:srgbClr val="121212"/>
                </a:solidFill>
                <a:effectLst/>
                <a:latin typeface="Inter"/>
              </a:rPr>
              <a:t>Arthur</a:t>
            </a:r>
          </a:p>
          <a:p>
            <a:endParaRPr lang="en-US">
              <a:solidFill>
                <a:srgbClr val="121212"/>
              </a:solidFill>
              <a:latin typeface="Aptos" panose="02110004020202020204"/>
            </a:endParaRPr>
          </a:p>
          <a:p>
            <a:r>
              <a:rPr lang="en-US" b="1" i="1" err="1">
                <a:solidFill>
                  <a:srgbClr val="121212"/>
                </a:solidFill>
              </a:rPr>
              <a:t>Ommers</a:t>
            </a:r>
            <a:r>
              <a:rPr lang="en-US" b="1" i="1">
                <a:solidFill>
                  <a:srgbClr val="121212"/>
                </a:solidFill>
              </a:rPr>
              <a:t> Hash</a:t>
            </a:r>
            <a:r>
              <a:rPr lang="en-US" i="1">
                <a:solidFill>
                  <a:srgbClr val="121212"/>
                </a:solidFill>
              </a:rPr>
              <a:t> – This is the Keccak-256 hash of the </a:t>
            </a:r>
            <a:r>
              <a:rPr lang="en-US" i="1" err="1">
                <a:solidFill>
                  <a:srgbClr val="121212"/>
                </a:solidFill>
              </a:rPr>
              <a:t>ommer’s</a:t>
            </a:r>
            <a:r>
              <a:rPr lang="en-US" i="1">
                <a:solidFill>
                  <a:srgbClr val="121212"/>
                </a:solidFill>
              </a:rPr>
              <a:t> list portion of this block.</a:t>
            </a:r>
            <a:endParaRPr lang="en-US" i="1"/>
          </a:p>
          <a:p>
            <a:r>
              <a:rPr lang="en-US" b="1" i="1">
                <a:solidFill>
                  <a:srgbClr val="121212"/>
                </a:solidFill>
              </a:rPr>
              <a:t>Difficulty </a:t>
            </a:r>
            <a:r>
              <a:rPr lang="en-US" i="1">
                <a:solidFill>
                  <a:srgbClr val="121212"/>
                </a:solidFill>
              </a:rPr>
              <a:t>– This is the difficulty of this block – a quantity calculated from the previous block’s difficulty and its timestamp.</a:t>
            </a:r>
            <a:endParaRPr lang="en-US" i="1"/>
          </a:p>
          <a:p>
            <a:r>
              <a:rPr lang="en-US" b="1" i="1">
                <a:solidFill>
                  <a:srgbClr val="121212"/>
                </a:solidFill>
              </a:rPr>
              <a:t>Nonce </a:t>
            </a:r>
            <a:r>
              <a:rPr lang="en-US" i="1">
                <a:solidFill>
                  <a:srgbClr val="121212"/>
                </a:solidFill>
              </a:rPr>
              <a:t>– This is an 8-byte hash that verifies a sufficient amount of computation has been done on this block.</a:t>
            </a:r>
            <a:endParaRPr lang="en-US" i="1"/>
          </a:p>
          <a:p>
            <a:endParaRPr lang="en-US" i="1">
              <a:solidFill>
                <a:srgbClr val="121212"/>
              </a:solidFill>
            </a:endParaRPr>
          </a:p>
          <a:p>
            <a:r>
              <a:rPr lang="en-US" b="1">
                <a:solidFill>
                  <a:srgbClr val="121212"/>
                </a:solidFill>
              </a:rPr>
              <a:t>Beneficiary </a:t>
            </a:r>
            <a:r>
              <a:rPr lang="en-US">
                <a:solidFill>
                  <a:srgbClr val="121212"/>
                </a:solidFill>
              </a:rPr>
              <a:t>– This is the 20-byte address to which all block rewards are transferred.</a:t>
            </a:r>
            <a:endParaRPr lang="en-US"/>
          </a:p>
          <a:p>
            <a:r>
              <a:rPr lang="en-US" b="1">
                <a:solidFill>
                  <a:srgbClr val="121212"/>
                </a:solidFill>
              </a:rPr>
              <a:t>State Root</a:t>
            </a:r>
            <a:r>
              <a:rPr lang="en-US">
                <a:solidFill>
                  <a:srgbClr val="121212"/>
                </a:solidFill>
              </a:rPr>
              <a:t> – This is the Keccak-256 hash of the root node of the state </a:t>
            </a:r>
            <a:r>
              <a:rPr lang="en-US" err="1">
                <a:solidFill>
                  <a:srgbClr val="121212"/>
                </a:solidFill>
              </a:rPr>
              <a:t>trie</a:t>
            </a:r>
            <a:r>
              <a:rPr lang="en-US">
                <a:solidFill>
                  <a:srgbClr val="121212"/>
                </a:solidFill>
              </a:rPr>
              <a:t>, after a block and its transactions are finalized.</a:t>
            </a:r>
            <a:endParaRPr lang="en-US"/>
          </a:p>
          <a:p>
            <a:r>
              <a:rPr lang="en-US" b="1">
                <a:solidFill>
                  <a:srgbClr val="121212"/>
                </a:solidFill>
              </a:rPr>
              <a:t>Transactions Root</a:t>
            </a:r>
            <a:r>
              <a:rPr lang="en-US">
                <a:solidFill>
                  <a:srgbClr val="121212"/>
                </a:solidFill>
              </a:rPr>
              <a:t> – This is the Keccak-256 hash of the root node of the </a:t>
            </a:r>
            <a:r>
              <a:rPr lang="en-US" err="1">
                <a:solidFill>
                  <a:srgbClr val="121212"/>
                </a:solidFill>
              </a:rPr>
              <a:t>trie</a:t>
            </a:r>
            <a:r>
              <a:rPr lang="en-US">
                <a:solidFill>
                  <a:srgbClr val="121212"/>
                </a:solidFill>
              </a:rPr>
              <a:t> structure populated with each transaction from a Block’s transaction list.</a:t>
            </a:r>
            <a:endParaRPr lang="en-US"/>
          </a:p>
          <a:p>
            <a:r>
              <a:rPr lang="en-US" b="1">
                <a:solidFill>
                  <a:srgbClr val="121212"/>
                </a:solidFill>
              </a:rPr>
              <a:t>Receipts Root </a:t>
            </a:r>
            <a:r>
              <a:rPr lang="en-US">
                <a:solidFill>
                  <a:srgbClr val="121212"/>
                </a:solidFill>
              </a:rPr>
              <a:t>– This is the Keccak-256 hash of the root node of the </a:t>
            </a:r>
            <a:r>
              <a:rPr lang="en-US" err="1">
                <a:solidFill>
                  <a:srgbClr val="121212"/>
                </a:solidFill>
              </a:rPr>
              <a:t>trie</a:t>
            </a:r>
            <a:r>
              <a:rPr lang="en-US">
                <a:solidFill>
                  <a:srgbClr val="121212"/>
                </a:solidFill>
              </a:rPr>
              <a:t> structure populated with the receipts of each transaction in the transactions list portion of the block.</a:t>
            </a:r>
            <a:endParaRPr lang="en-US"/>
          </a:p>
          <a:p>
            <a:r>
              <a:rPr lang="en-US" b="1">
                <a:solidFill>
                  <a:srgbClr val="121212"/>
                </a:solidFill>
              </a:rPr>
              <a:t>Logs Bloom</a:t>
            </a:r>
            <a:r>
              <a:rPr lang="en-US">
                <a:solidFill>
                  <a:srgbClr val="121212"/>
                </a:solidFill>
              </a:rPr>
              <a:t> – This is the bloom filter composed from indexable information (log address and log topic) contained in the receipt for each transaction in the transactions list portion of a block.</a:t>
            </a:r>
            <a:endParaRPr lang="en-US"/>
          </a:p>
          <a:p>
            <a:r>
              <a:rPr lang="en-US" b="1">
                <a:solidFill>
                  <a:srgbClr val="121212"/>
                </a:solidFill>
              </a:rPr>
              <a:t>Parent Hash</a:t>
            </a:r>
            <a:r>
              <a:rPr lang="en-US">
                <a:solidFill>
                  <a:srgbClr val="121212"/>
                </a:solidFill>
              </a:rPr>
              <a:t> – This is the Keccak-256 hash of the parent block’s header</a:t>
            </a:r>
            <a:endParaRPr lang="en-US"/>
          </a:p>
          <a:p>
            <a:r>
              <a:rPr lang="en-US" b="1">
                <a:solidFill>
                  <a:srgbClr val="121212"/>
                </a:solidFill>
              </a:rPr>
              <a:t>Number</a:t>
            </a:r>
            <a:r>
              <a:rPr lang="en-US">
                <a:solidFill>
                  <a:srgbClr val="121212"/>
                </a:solidFill>
              </a:rPr>
              <a:t> – This is a quantity equal to the number of ancestor blocks behind the current block.</a:t>
            </a:r>
            <a:endParaRPr lang="en-US"/>
          </a:p>
          <a:p>
            <a:r>
              <a:rPr lang="en-US" b="1">
                <a:solidFill>
                  <a:srgbClr val="121212"/>
                </a:solidFill>
              </a:rPr>
              <a:t>Gas Limit</a:t>
            </a:r>
            <a:r>
              <a:rPr lang="en-US">
                <a:solidFill>
                  <a:srgbClr val="121212"/>
                </a:solidFill>
              </a:rPr>
              <a:t> – This is a quantity equal to the current maximum gas expenditure per block.</a:t>
            </a:r>
            <a:endParaRPr lang="en-US"/>
          </a:p>
          <a:p>
            <a:r>
              <a:rPr lang="en-US" b="1">
                <a:solidFill>
                  <a:srgbClr val="121212"/>
                </a:solidFill>
              </a:rPr>
              <a:t>Gas Used</a:t>
            </a:r>
            <a:r>
              <a:rPr lang="en-US">
                <a:solidFill>
                  <a:srgbClr val="121212"/>
                </a:solidFill>
              </a:rPr>
              <a:t> – This is a quantity equal to the total gas used in transactions in this block.</a:t>
            </a:r>
            <a:endParaRPr lang="en-US"/>
          </a:p>
          <a:p>
            <a:r>
              <a:rPr lang="en-US" b="1">
                <a:solidFill>
                  <a:srgbClr val="121212"/>
                </a:solidFill>
              </a:rPr>
              <a:t>Timestamp</a:t>
            </a:r>
            <a:r>
              <a:rPr lang="en-US">
                <a:solidFill>
                  <a:srgbClr val="121212"/>
                </a:solidFill>
              </a:rPr>
              <a:t> – This is a record of Unix’s time at this block’s inception.</a:t>
            </a:r>
            <a:endParaRPr lang="en-US"/>
          </a:p>
          <a:p>
            <a:r>
              <a:rPr lang="en-US" b="1">
                <a:solidFill>
                  <a:srgbClr val="121212"/>
                </a:solidFill>
              </a:rPr>
              <a:t>Extra Data</a:t>
            </a:r>
            <a:r>
              <a:rPr lang="en-US">
                <a:solidFill>
                  <a:srgbClr val="121212"/>
                </a:solidFill>
              </a:rPr>
              <a:t> – This byte-array of size 32 bytes or less contains extra data relevant to this block.</a:t>
            </a:r>
            <a:endParaRPr lang="en-US"/>
          </a:p>
          <a:p>
            <a:r>
              <a:rPr lang="en-US" b="1">
                <a:solidFill>
                  <a:srgbClr val="121212"/>
                </a:solidFill>
              </a:rPr>
              <a:t>Mix Hash</a:t>
            </a:r>
            <a:r>
              <a:rPr lang="en-US">
                <a:solidFill>
                  <a:srgbClr val="121212"/>
                </a:solidFill>
              </a:rPr>
              <a:t> – This is a 32-byte hash that verifies a sufficient amount of computation has been done on this block.</a:t>
            </a:r>
            <a:endParaRPr lang="en-US"/>
          </a:p>
          <a:p>
            <a:endParaRPr lang="en-US">
              <a:solidFill>
                <a:srgbClr val="121212"/>
              </a:solidFill>
            </a:endParaRPr>
          </a:p>
          <a:p>
            <a:r>
              <a:rPr lang="en-US">
                <a:solidFill>
                  <a:srgbClr val="121212"/>
                </a:solidFill>
              </a:rPr>
              <a:t>the most important thing to mention is its structure, which enables both transaction recording and decentralized state management. Ethereum blocks contain a unique state root hash in the header, which allows verification of the state of the entire Ethereum world computer at that block, in addition to recording transactions. This is crucial because it makes Ethereum not only a ledger of transactions but also a state machine capable of supporting smart contracts and </a:t>
            </a:r>
            <a:r>
              <a:rPr lang="en-US" err="1">
                <a:solidFill>
                  <a:srgbClr val="121212"/>
                </a:solidFill>
              </a:rPr>
              <a:t>dApps</a:t>
            </a:r>
            <a:r>
              <a:rPr lang="en-US">
                <a:solidFill>
                  <a:srgbClr val="121212"/>
                </a:solidFill>
              </a:rPr>
              <a:t>.</a:t>
            </a:r>
            <a:endParaRPr lang="en-US"/>
          </a:p>
          <a:p>
            <a:endParaRPr lang="en-US">
              <a:solidFill>
                <a:srgbClr val="121212"/>
              </a:solidFill>
            </a:endParaRPr>
          </a:p>
        </p:txBody>
      </p:sp>
      <p:sp>
        <p:nvSpPr>
          <p:cNvPr id="4" name="Slide Number Placeholder 3"/>
          <p:cNvSpPr>
            <a:spLocks noGrp="1"/>
          </p:cNvSpPr>
          <p:nvPr>
            <p:ph type="sldNum" sz="quarter" idx="5"/>
          </p:nvPr>
        </p:nvSpPr>
        <p:spPr/>
        <p:txBody>
          <a:bodyPr/>
          <a:lstStyle/>
          <a:p>
            <a:fld id="{658530A7-EE91-EC42-BF27-7C654D5B9F98}" type="slidenum">
              <a:rPr lang="en-US" smtClean="0"/>
              <a:t>14</a:t>
            </a:fld>
            <a:endParaRPr lang="en-US"/>
          </a:p>
        </p:txBody>
      </p:sp>
    </p:spTree>
    <p:extLst>
      <p:ext uri="{BB962C8B-B14F-4D97-AF65-F5344CB8AC3E}">
        <p14:creationId xmlns:p14="http://schemas.microsoft.com/office/powerpoint/2010/main" val="3531826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9A0950-665E-31FD-C3A7-5CE8767F22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013928-55C4-850E-0253-B92028D89E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8EFD1C-6033-451E-1765-C1BA50D16B8C}"/>
              </a:ext>
            </a:extLst>
          </p:cNvPr>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The Beacon Chain is the name of the original proof-of-stake blockchain that was launched in 2020. It was created to ensure the proof-of-stake consensus logic was sound and sustainable before enabling it on Ethereum </a:t>
            </a:r>
            <a:r>
              <a:rPr lang="en-US" b="0" i="0" u="none" strike="noStrike" err="1">
                <a:solidFill>
                  <a:srgbClr val="121212"/>
                </a:solidFill>
                <a:effectLst/>
                <a:latin typeface="Inter"/>
              </a:rPr>
              <a:t>Mainnet</a:t>
            </a:r>
            <a:r>
              <a:rPr lang="en-US" b="0" i="0" u="none" strike="noStrike">
                <a:solidFill>
                  <a:srgbClr val="121212"/>
                </a:solidFill>
                <a:effectLst/>
                <a:latin typeface="Inter"/>
              </a:rPr>
              <a:t>.</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 At the same moment, the original Ethereum clients turned off their mining, block propagation and consensus logic, handing that all over to the Beacon Chain. This event was known as </a:t>
            </a:r>
            <a:r>
              <a:rPr lang="en-US" b="0" i="0" u="sng">
                <a:effectLst/>
                <a:latin typeface="Inter"/>
                <a:hlinkClick r:id="rId3"/>
              </a:rPr>
              <a:t>The Merge</a:t>
            </a:r>
            <a:r>
              <a:rPr lang="en-US" b="0" i="0" u="none" strike="noStrike">
                <a:solidFill>
                  <a:srgbClr val="121212"/>
                </a:solidFill>
                <a:effectLst/>
                <a:latin typeface="Inter"/>
              </a:rPr>
              <a:t>. Once The Merge happened, there were no longer two blockchains. Instead, there was just one proof-of-stake Ethereum, which now requires two different clients per node.</a:t>
            </a:r>
          </a:p>
        </p:txBody>
      </p:sp>
      <p:sp>
        <p:nvSpPr>
          <p:cNvPr id="4" name="Slide Number Placeholder 3">
            <a:extLst>
              <a:ext uri="{FF2B5EF4-FFF2-40B4-BE49-F238E27FC236}">
                <a16:creationId xmlns:a16="http://schemas.microsoft.com/office/drawing/2014/main" id="{504E6DD5-9E55-7F0E-7EF2-1BB6BC81F552}"/>
              </a:ext>
            </a:extLst>
          </p:cNvPr>
          <p:cNvSpPr>
            <a:spLocks noGrp="1"/>
          </p:cNvSpPr>
          <p:nvPr>
            <p:ph type="sldNum" sz="quarter" idx="5"/>
          </p:nvPr>
        </p:nvSpPr>
        <p:spPr/>
        <p:txBody>
          <a:bodyPr/>
          <a:lstStyle/>
          <a:p>
            <a:fld id="{658530A7-EE91-EC42-BF27-7C654D5B9F98}" type="slidenum">
              <a:rPr lang="en-US" smtClean="0"/>
              <a:t>15</a:t>
            </a:fld>
            <a:endParaRPr lang="en-US"/>
          </a:p>
        </p:txBody>
      </p:sp>
    </p:spTree>
    <p:extLst>
      <p:ext uri="{BB962C8B-B14F-4D97-AF65-F5344CB8AC3E}">
        <p14:creationId xmlns:p14="http://schemas.microsoft.com/office/powerpoint/2010/main" val="29756902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B25FC-E1FD-21BA-4B7D-3AAD6635C6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152915-91FE-1CE0-1F1E-5DA6BEA8D7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31CEA2-E650-E871-CD89-337A2B9A0943}"/>
              </a:ext>
            </a:extLst>
          </p:cNvPr>
          <p:cNvSpPr>
            <a:spLocks noGrp="1"/>
          </p:cNvSpPr>
          <p:nvPr>
            <p:ph type="body" idx="1"/>
          </p:nvPr>
        </p:nvSpPr>
        <p:spPr/>
        <p:txBody>
          <a:bodyPr/>
          <a:lstStyle/>
          <a:p>
            <a:r>
              <a:rPr lang="en-US">
                <a:solidFill>
                  <a:srgbClr val="0E0E0E"/>
                </a:solidFill>
                <a:effectLst/>
                <a:latin typeface=".SF NS"/>
              </a:rPr>
              <a:t>This approach is intended to make mining inefficient on specialized hardware like ASICs (Application-Specific Integrated Circuits), thereby making it more accessible to GPU (Graphics Processing Unit) miners.</a:t>
            </a:r>
          </a:p>
          <a:p>
            <a:endParaRPr lang="en-US">
              <a:solidFill>
                <a:srgbClr val="0E0E0E"/>
              </a:solidFill>
              <a:effectLst/>
              <a:latin typeface=".SF NS"/>
            </a:endParaRPr>
          </a:p>
          <a:p>
            <a:pPr marL="0" indent="0">
              <a:buFont typeface="Arial" panose="020B0604020202020204" pitchFamily="34" charset="0"/>
              <a:buNone/>
            </a:pPr>
            <a:r>
              <a:rPr lang="en-US" err="1">
                <a:solidFill>
                  <a:srgbClr val="0E0E0E"/>
                </a:solidFill>
                <a:effectLst/>
                <a:latin typeface=".SF NS"/>
              </a:rPr>
              <a:t>Ethash</a:t>
            </a:r>
            <a:r>
              <a:rPr lang="en-US">
                <a:solidFill>
                  <a:srgbClr val="0E0E0E"/>
                </a:solidFill>
                <a:effectLst/>
                <a:latin typeface=".SF NS"/>
              </a:rPr>
              <a:t> requires two primary data structures:</a:t>
            </a:r>
          </a:p>
          <a:p>
            <a:r>
              <a:rPr lang="en-US">
                <a:solidFill>
                  <a:srgbClr val="0E0E0E"/>
                </a:solidFill>
                <a:effectLst/>
                <a:latin typeface=".SF NS"/>
              </a:rPr>
              <a:t>• </a:t>
            </a:r>
            <a:r>
              <a:rPr lang="en-US" b="1">
                <a:solidFill>
                  <a:srgbClr val="0E0E0E"/>
                </a:solidFill>
                <a:effectLst/>
                <a:latin typeface=".SF NS"/>
              </a:rPr>
              <a:t>Cache</a:t>
            </a:r>
            <a:r>
              <a:rPr lang="en-US">
                <a:solidFill>
                  <a:srgbClr val="0E0E0E"/>
                </a:solidFill>
                <a:effectLst/>
                <a:latin typeface=".SF NS"/>
              </a:rPr>
              <a:t>: A small dataset that miners must generate and update periodically. This cache is pseudo-randomly generated and changes every 30,000 blocks (known as an “epoch”).</a:t>
            </a:r>
          </a:p>
          <a:p>
            <a:r>
              <a:rPr lang="en-US">
                <a:solidFill>
                  <a:srgbClr val="0E0E0E"/>
                </a:solidFill>
                <a:effectLst/>
                <a:latin typeface=".SF NS"/>
              </a:rPr>
              <a:t>• </a:t>
            </a:r>
            <a:r>
              <a:rPr lang="en-US" b="1">
                <a:solidFill>
                  <a:srgbClr val="0E0E0E"/>
                </a:solidFill>
                <a:effectLst/>
                <a:latin typeface=".SF NS"/>
              </a:rPr>
              <a:t>Dataset</a:t>
            </a:r>
            <a:r>
              <a:rPr lang="en-US">
                <a:solidFill>
                  <a:srgbClr val="0E0E0E"/>
                </a:solidFill>
                <a:effectLst/>
                <a:latin typeface=".SF NS"/>
              </a:rPr>
              <a:t>: Using the cache, a much larger dataset is generated, which is memory-intensive. The dataset is used during mining and grows linearly over time, increasing the difficulty of mining as it expands.</a:t>
            </a:r>
          </a:p>
          <a:p>
            <a:r>
              <a:rPr lang="en-US">
                <a:solidFill>
                  <a:srgbClr val="0E0E0E"/>
                </a:solidFill>
                <a:effectLst/>
                <a:latin typeface=".SF NS"/>
              </a:rPr>
              <a:t>Both structures are generated deterministically from the blockchain’s current state. Miners can independently generate them without external data, making it easy for nodes to verify block hashes and ensuring decentralized security.</a:t>
            </a:r>
          </a:p>
          <a:p>
            <a:endParaRPr lang="en-US">
              <a:solidFill>
                <a:srgbClr val="0E0E0E"/>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rgbClr val="0E0E0E"/>
                </a:solidFill>
                <a:effectLst/>
                <a:latin typeface=".SF NS"/>
              </a:rPr>
              <a:t>Mining</a:t>
            </a:r>
            <a:r>
              <a:rPr lang="en-US">
                <a:solidFill>
                  <a:srgbClr val="0E0E0E"/>
                </a:solidFill>
                <a:effectLst/>
                <a:latin typeface=".SF NS"/>
              </a:rPr>
              <a:t> in </a:t>
            </a:r>
            <a:r>
              <a:rPr lang="en-US" err="1">
                <a:solidFill>
                  <a:srgbClr val="0E0E0E"/>
                </a:solidFill>
                <a:effectLst/>
                <a:latin typeface=".SF NS"/>
              </a:rPr>
              <a:t>Ethash</a:t>
            </a:r>
            <a:r>
              <a:rPr lang="en-US">
                <a:solidFill>
                  <a:srgbClr val="0E0E0E"/>
                </a:solidFill>
                <a:effectLst/>
                <a:latin typeface=".SF NS"/>
              </a:rPr>
              <a:t> involves generating a </a:t>
            </a:r>
            <a:r>
              <a:rPr lang="en-US" i="1">
                <a:solidFill>
                  <a:srgbClr val="0E0E0E"/>
                </a:solidFill>
                <a:effectLst/>
                <a:latin typeface=".SF NS"/>
              </a:rPr>
              <a:t>mix-hash</a:t>
            </a:r>
            <a:r>
              <a:rPr lang="en-US">
                <a:solidFill>
                  <a:srgbClr val="0E0E0E"/>
                </a:solidFill>
                <a:effectLst/>
                <a:latin typeface=".SF NS"/>
              </a:rPr>
              <a:t> by combining a random nonce with the previous block’s header.</a:t>
            </a:r>
          </a:p>
          <a:p>
            <a:r>
              <a:rPr lang="en-US">
                <a:solidFill>
                  <a:srgbClr val="0E0E0E"/>
                </a:solidFill>
                <a:effectLst/>
                <a:latin typeface=".SF NS"/>
              </a:rPr>
              <a:t>• The process begins by selecting a random subset of the dataset and using it in a hashing process involving Keccak-256 (a variant of SHA-3). This process is designed to require a large amount of memory and computation.</a:t>
            </a:r>
          </a:p>
          <a:p>
            <a:r>
              <a:rPr lang="en-US">
                <a:solidFill>
                  <a:srgbClr val="0E0E0E"/>
                </a:solidFill>
                <a:effectLst/>
                <a:latin typeface=".SF NS"/>
              </a:rPr>
              <a:t>• After hashing, </a:t>
            </a:r>
            <a:r>
              <a:rPr lang="en-US" err="1">
                <a:solidFill>
                  <a:srgbClr val="0E0E0E"/>
                </a:solidFill>
                <a:effectLst/>
                <a:latin typeface=".SF NS"/>
              </a:rPr>
              <a:t>Ethash</a:t>
            </a:r>
            <a:r>
              <a:rPr lang="en-US">
                <a:solidFill>
                  <a:srgbClr val="0E0E0E"/>
                </a:solidFill>
                <a:effectLst/>
                <a:latin typeface=".SF NS"/>
              </a:rPr>
              <a:t> produces a </a:t>
            </a:r>
            <a:r>
              <a:rPr lang="en-US" i="1">
                <a:solidFill>
                  <a:srgbClr val="0E0E0E"/>
                </a:solidFill>
                <a:effectLst/>
                <a:latin typeface=".SF NS"/>
              </a:rPr>
              <a:t>mix-hash</a:t>
            </a:r>
            <a:r>
              <a:rPr lang="en-US">
                <a:solidFill>
                  <a:srgbClr val="0E0E0E"/>
                </a:solidFill>
                <a:effectLst/>
                <a:latin typeface=".SF NS"/>
              </a:rPr>
              <a:t>, which is checked against a target difficulty level (a threshold value that changes dynamically based on network conditions).</a:t>
            </a:r>
          </a:p>
          <a:p>
            <a:r>
              <a:rPr lang="en-US">
                <a:solidFill>
                  <a:srgbClr val="0E0E0E"/>
                </a:solidFill>
                <a:effectLst/>
                <a:latin typeface=".SF NS"/>
              </a:rPr>
              <a:t>• This target difficulty level determines how hard it is to find a valid hash: the lower the target, the harder it is to find a matching mix-hash. If the mix-hash meets the target, the miner has successfully mined the block.</a:t>
            </a:r>
          </a:p>
          <a:p>
            <a:endParaRPr lang="en-US">
              <a:solidFill>
                <a:srgbClr val="0E0E0E"/>
              </a:solidFill>
              <a:effectLst/>
              <a:latin typeface=".SF NS"/>
            </a:endParaRPr>
          </a:p>
          <a:p>
            <a:r>
              <a:rPr lang="en-US">
                <a:solidFill>
                  <a:srgbClr val="0E0E0E"/>
                </a:solidFill>
                <a:effectLst/>
                <a:latin typeface=".SF NS"/>
              </a:rPr>
              <a:t>• A valid </a:t>
            </a:r>
            <a:r>
              <a:rPr lang="en-US" i="1">
                <a:solidFill>
                  <a:srgbClr val="0E0E0E"/>
                </a:solidFill>
                <a:effectLst/>
                <a:latin typeface=".SF NS"/>
              </a:rPr>
              <a:t>proof of work</a:t>
            </a:r>
            <a:r>
              <a:rPr lang="en-US">
                <a:solidFill>
                  <a:srgbClr val="0E0E0E"/>
                </a:solidFill>
                <a:effectLst/>
                <a:latin typeface=".SF NS"/>
              </a:rPr>
              <a:t> is essentially a nonce that, when hashed with the block header and dataset, produces a hash lower than the target difficulty.</a:t>
            </a:r>
          </a:p>
          <a:p>
            <a:r>
              <a:rPr lang="en-US">
                <a:solidFill>
                  <a:srgbClr val="0E0E0E"/>
                </a:solidFill>
                <a:effectLst/>
                <a:latin typeface=".SF NS"/>
              </a:rPr>
              <a:t>• Miners try different nonce values (randomly chosen numbers) in the block header to find a valid proof of work. When they succeed, they broadcast the mined block to the network, along with the nonce and mix-hash.</a:t>
            </a:r>
          </a:p>
          <a:p>
            <a:r>
              <a:rPr lang="en-US">
                <a:solidFill>
                  <a:srgbClr val="0E0E0E"/>
                </a:solidFill>
                <a:effectLst/>
                <a:latin typeface=".SF NS"/>
              </a:rPr>
              <a:t>• Nodes on the network verify the nonce by recomputing the hash, ensuring the block’s validity without redoing all mining efforts. This verification is computationally simpler than finding the nonce, allowing nodes to quickly confirm valid blocks.</a:t>
            </a:r>
          </a:p>
          <a:p>
            <a:endParaRPr lang="en-US">
              <a:solidFill>
                <a:srgbClr val="0E0E0E"/>
              </a:solidFill>
              <a:effectLst/>
              <a:latin typeface=".SF NS"/>
            </a:endParaRPr>
          </a:p>
          <a:p>
            <a:r>
              <a:rPr lang="en-US">
                <a:solidFill>
                  <a:srgbClr val="0E0E0E"/>
                </a:solidFill>
                <a:effectLst/>
                <a:latin typeface=".SF NS"/>
              </a:rPr>
              <a:t>• The difficulty in Ethereum’s </a:t>
            </a:r>
            <a:r>
              <a:rPr lang="en-US" err="1">
                <a:solidFill>
                  <a:srgbClr val="0E0E0E"/>
                </a:solidFill>
                <a:effectLst/>
                <a:latin typeface=".SF NS"/>
              </a:rPr>
              <a:t>PoW</a:t>
            </a:r>
            <a:r>
              <a:rPr lang="en-US">
                <a:solidFill>
                  <a:srgbClr val="0E0E0E"/>
                </a:solidFill>
                <a:effectLst/>
                <a:latin typeface=".SF NS"/>
              </a:rPr>
              <a:t> is dynamically adjusted based on the average time to mine new blocks. Ethereum aims for a target block time of approximately 15 seconds.</a:t>
            </a:r>
          </a:p>
          <a:p>
            <a:r>
              <a:rPr lang="en-US">
                <a:solidFill>
                  <a:srgbClr val="0E0E0E"/>
                </a:solidFill>
                <a:effectLst/>
                <a:latin typeface=".SF NS"/>
              </a:rPr>
              <a:t>• If blocks are found faster than this rate, the difficulty increases, making it harder to find a new block. Conversely, if blocks are found slower, the difficulty decreases.</a:t>
            </a:r>
          </a:p>
          <a:p>
            <a:r>
              <a:rPr lang="en-US">
                <a:solidFill>
                  <a:srgbClr val="0E0E0E"/>
                </a:solidFill>
                <a:effectLst/>
                <a:latin typeface=".SF NS"/>
              </a:rPr>
              <a:t>• This dynamic adjustment helps stabilize block times and manages the rate of Ether issuance.</a:t>
            </a:r>
          </a:p>
          <a:p>
            <a:endParaRPr lang="en-US">
              <a:solidFill>
                <a:srgbClr val="0E0E0E"/>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rgbClr val="0E0E0E"/>
                </a:solidFill>
                <a:effectLst/>
                <a:latin typeface=".SF NS"/>
              </a:rPr>
              <a:t>By prioritizing general-purpose memory access over raw computational power, </a:t>
            </a:r>
            <a:r>
              <a:rPr lang="en-US" err="1">
                <a:solidFill>
                  <a:srgbClr val="0E0E0E"/>
                </a:solidFill>
                <a:effectLst/>
                <a:latin typeface=".SF NS"/>
              </a:rPr>
              <a:t>Ethash</a:t>
            </a:r>
            <a:r>
              <a:rPr lang="en-US">
                <a:solidFill>
                  <a:srgbClr val="0E0E0E"/>
                </a:solidFill>
                <a:effectLst/>
                <a:latin typeface=".SF NS"/>
              </a:rPr>
              <a:t> encourages GPU mining, contributing to a more decentralized network of miners.</a:t>
            </a:r>
          </a:p>
          <a:p>
            <a:endParaRPr lang="en-US">
              <a:solidFill>
                <a:srgbClr val="0E0E0E"/>
              </a:solidFill>
              <a:effectLst/>
              <a:latin typeface=".SF NS"/>
            </a:endParaRPr>
          </a:p>
          <a:p>
            <a:r>
              <a:rPr lang="en-US">
                <a:solidFill>
                  <a:srgbClr val="0E0E0E"/>
                </a:solidFill>
                <a:effectLst/>
                <a:latin typeface=".SF NS"/>
              </a:rPr>
              <a:t>• When a miner finds a valid block, it is propagated across the network for other nodes to validate.</a:t>
            </a:r>
          </a:p>
          <a:p>
            <a:r>
              <a:rPr lang="en-US">
                <a:solidFill>
                  <a:srgbClr val="0E0E0E"/>
                </a:solidFill>
                <a:effectLst/>
                <a:latin typeface=".SF NS"/>
              </a:rPr>
              <a:t>• Other nodes quickly verify the </a:t>
            </a:r>
            <a:r>
              <a:rPr lang="en-US" err="1">
                <a:solidFill>
                  <a:srgbClr val="0E0E0E"/>
                </a:solidFill>
                <a:effectLst/>
                <a:latin typeface=".SF NS"/>
              </a:rPr>
              <a:t>PoW</a:t>
            </a:r>
            <a:r>
              <a:rPr lang="en-US">
                <a:solidFill>
                  <a:srgbClr val="0E0E0E"/>
                </a:solidFill>
                <a:effectLst/>
                <a:latin typeface=".SF NS"/>
              </a:rPr>
              <a:t> by recalculating the nonce’s mix-hash and comparing it with the target. This verification is computationally trivial compared to finding the nonce, allowing for efficient validation.</a:t>
            </a:r>
          </a:p>
          <a:p>
            <a:r>
              <a:rPr lang="en-US">
                <a:solidFill>
                  <a:srgbClr val="0E0E0E"/>
                </a:solidFill>
                <a:effectLst/>
                <a:latin typeface=".SF NS"/>
              </a:rPr>
              <a:t>• Once validated, the block is added to the blockchain, and the miner receives a reward (a combination of block rewards and gas fees for transactions included in the block).</a:t>
            </a:r>
          </a:p>
          <a:p>
            <a:endParaRPr lang="en-US">
              <a:solidFill>
                <a:srgbClr val="0E0E0E"/>
              </a:solidFill>
              <a:effectLst/>
              <a:latin typeface=".SF NS"/>
            </a:endParaRPr>
          </a:p>
          <a:p>
            <a:endParaRPr lang="en-US">
              <a:solidFill>
                <a:srgbClr val="0E0E0E"/>
              </a:solidFill>
              <a:effectLst/>
              <a:latin typeface=".SF NS"/>
            </a:endParaRPr>
          </a:p>
          <a:p>
            <a:endParaRPr lang="en-US">
              <a:solidFill>
                <a:srgbClr val="0E0E0E"/>
              </a:solidFill>
              <a:effectLst/>
              <a:latin typeface=".SF NS"/>
            </a:endParaRPr>
          </a:p>
        </p:txBody>
      </p:sp>
      <p:sp>
        <p:nvSpPr>
          <p:cNvPr id="4" name="Slide Number Placeholder 3">
            <a:extLst>
              <a:ext uri="{FF2B5EF4-FFF2-40B4-BE49-F238E27FC236}">
                <a16:creationId xmlns:a16="http://schemas.microsoft.com/office/drawing/2014/main" id="{392A95E4-EBF1-E325-EBAF-CF4C94848669}"/>
              </a:ext>
            </a:extLst>
          </p:cNvPr>
          <p:cNvSpPr>
            <a:spLocks noGrp="1"/>
          </p:cNvSpPr>
          <p:nvPr>
            <p:ph type="sldNum" sz="quarter" idx="5"/>
          </p:nvPr>
        </p:nvSpPr>
        <p:spPr/>
        <p:txBody>
          <a:bodyPr/>
          <a:lstStyle/>
          <a:p>
            <a:fld id="{658530A7-EE91-EC42-BF27-7C654D5B9F98}" type="slidenum">
              <a:rPr lang="en-US" smtClean="0"/>
              <a:t>16</a:t>
            </a:fld>
            <a:endParaRPr lang="en-US"/>
          </a:p>
        </p:txBody>
      </p:sp>
    </p:spTree>
    <p:extLst>
      <p:ext uri="{BB962C8B-B14F-4D97-AF65-F5344CB8AC3E}">
        <p14:creationId xmlns:p14="http://schemas.microsoft.com/office/powerpoint/2010/main" val="1718122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6F9F8-722B-3B2F-5542-A3FA4549E7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44E9DF-8B1C-2099-6E21-662DAD53E1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A37966-187B-1655-2D5C-00DF8D13D55D}"/>
              </a:ext>
            </a:extLst>
          </p:cNvPr>
          <p:cNvSpPr>
            <a:spLocks noGrp="1"/>
          </p:cNvSpPr>
          <p:nvPr>
            <p:ph type="body" idx="1"/>
          </p:nvPr>
        </p:nvSpPr>
        <p:spPr/>
        <p:txBody>
          <a:bodyPr/>
          <a:lstStyle/>
          <a:p>
            <a:r>
              <a:rPr lang="en-US">
                <a:solidFill>
                  <a:srgbClr val="0E0E0E"/>
                </a:solidFill>
                <a:effectLst/>
                <a:latin typeface=".SF NS"/>
              </a:rPr>
              <a:t>This approach is intended to make mining inefficient on specialized hardware like ASICs (Application-Specific Integrated Circuits), thereby making it more accessible to GPU (Graphics Processing Unit) miners.</a:t>
            </a:r>
          </a:p>
          <a:p>
            <a:endParaRPr lang="en-US">
              <a:solidFill>
                <a:srgbClr val="0E0E0E"/>
              </a:solidFill>
              <a:effectLst/>
              <a:latin typeface=".SF NS"/>
            </a:endParaRPr>
          </a:p>
          <a:p>
            <a:pPr marL="0" indent="0">
              <a:buFont typeface="Arial" panose="020B0604020202020204" pitchFamily="34" charset="0"/>
              <a:buNone/>
            </a:pPr>
            <a:r>
              <a:rPr lang="en-US" err="1">
                <a:solidFill>
                  <a:srgbClr val="0E0E0E"/>
                </a:solidFill>
                <a:effectLst/>
                <a:latin typeface=".SF NS"/>
              </a:rPr>
              <a:t>Ethash</a:t>
            </a:r>
            <a:r>
              <a:rPr lang="en-US">
                <a:solidFill>
                  <a:srgbClr val="0E0E0E"/>
                </a:solidFill>
                <a:effectLst/>
                <a:latin typeface=".SF NS"/>
              </a:rPr>
              <a:t> requires two primary data structures:</a:t>
            </a:r>
          </a:p>
          <a:p>
            <a:r>
              <a:rPr lang="en-US">
                <a:solidFill>
                  <a:srgbClr val="0E0E0E"/>
                </a:solidFill>
                <a:effectLst/>
                <a:latin typeface=".SF NS"/>
              </a:rPr>
              <a:t>• </a:t>
            </a:r>
            <a:r>
              <a:rPr lang="en-US" b="1">
                <a:solidFill>
                  <a:srgbClr val="0E0E0E"/>
                </a:solidFill>
                <a:effectLst/>
                <a:latin typeface=".SF NS"/>
              </a:rPr>
              <a:t>Cache</a:t>
            </a:r>
            <a:r>
              <a:rPr lang="en-US">
                <a:solidFill>
                  <a:srgbClr val="0E0E0E"/>
                </a:solidFill>
                <a:effectLst/>
                <a:latin typeface=".SF NS"/>
              </a:rPr>
              <a:t>: A small dataset that miners must generate and update periodically. This cache is pseudo-randomly generated and changes every 30,000 blocks (known as an “epoch”).</a:t>
            </a:r>
          </a:p>
          <a:p>
            <a:r>
              <a:rPr lang="en-US">
                <a:solidFill>
                  <a:srgbClr val="0E0E0E"/>
                </a:solidFill>
                <a:effectLst/>
                <a:latin typeface=".SF NS"/>
              </a:rPr>
              <a:t>• </a:t>
            </a:r>
            <a:r>
              <a:rPr lang="en-US" b="1">
                <a:solidFill>
                  <a:srgbClr val="0E0E0E"/>
                </a:solidFill>
                <a:effectLst/>
                <a:latin typeface=".SF NS"/>
              </a:rPr>
              <a:t>Dataset</a:t>
            </a:r>
            <a:r>
              <a:rPr lang="en-US">
                <a:solidFill>
                  <a:srgbClr val="0E0E0E"/>
                </a:solidFill>
                <a:effectLst/>
                <a:latin typeface=".SF NS"/>
              </a:rPr>
              <a:t>: Using the cache, a much larger dataset is generated, which is memory-intensive. The dataset is used during mining and grows linearly over time, increasing the difficulty of mining as it expands.</a:t>
            </a:r>
          </a:p>
          <a:p>
            <a:r>
              <a:rPr lang="en-US">
                <a:solidFill>
                  <a:srgbClr val="0E0E0E"/>
                </a:solidFill>
                <a:effectLst/>
                <a:latin typeface=".SF NS"/>
              </a:rPr>
              <a:t>Both structures are generated deterministically from the blockchain’s current state. Miners can independently generate them without external data, making it easy for nodes to verify block hashes and ensuring decentralized security.</a:t>
            </a:r>
          </a:p>
          <a:p>
            <a:endParaRPr lang="en-US">
              <a:solidFill>
                <a:srgbClr val="0E0E0E"/>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rgbClr val="0E0E0E"/>
                </a:solidFill>
                <a:effectLst/>
                <a:latin typeface=".SF NS"/>
              </a:rPr>
              <a:t>Mining</a:t>
            </a:r>
            <a:r>
              <a:rPr lang="en-US">
                <a:solidFill>
                  <a:srgbClr val="0E0E0E"/>
                </a:solidFill>
                <a:effectLst/>
                <a:latin typeface=".SF NS"/>
              </a:rPr>
              <a:t> in </a:t>
            </a:r>
            <a:r>
              <a:rPr lang="en-US" err="1">
                <a:solidFill>
                  <a:srgbClr val="0E0E0E"/>
                </a:solidFill>
                <a:effectLst/>
                <a:latin typeface=".SF NS"/>
              </a:rPr>
              <a:t>Ethash</a:t>
            </a:r>
            <a:r>
              <a:rPr lang="en-US">
                <a:solidFill>
                  <a:srgbClr val="0E0E0E"/>
                </a:solidFill>
                <a:effectLst/>
                <a:latin typeface=".SF NS"/>
              </a:rPr>
              <a:t> involves generating a </a:t>
            </a:r>
            <a:r>
              <a:rPr lang="en-US" i="1">
                <a:solidFill>
                  <a:srgbClr val="0E0E0E"/>
                </a:solidFill>
                <a:effectLst/>
                <a:latin typeface=".SF NS"/>
              </a:rPr>
              <a:t>mix-hash</a:t>
            </a:r>
            <a:r>
              <a:rPr lang="en-US">
                <a:solidFill>
                  <a:srgbClr val="0E0E0E"/>
                </a:solidFill>
                <a:effectLst/>
                <a:latin typeface=".SF NS"/>
              </a:rPr>
              <a:t> by combining a random nonce with the previous block’s header.</a:t>
            </a:r>
          </a:p>
          <a:p>
            <a:r>
              <a:rPr lang="en-US">
                <a:solidFill>
                  <a:srgbClr val="0E0E0E"/>
                </a:solidFill>
                <a:effectLst/>
                <a:latin typeface=".SF NS"/>
              </a:rPr>
              <a:t>• The process begins by selecting a random subset of the dataset and using it in a hashing process involving Keccak-256 (a variant of SHA-3). This process is designed to require a large amount of memory and computation.</a:t>
            </a:r>
          </a:p>
          <a:p>
            <a:r>
              <a:rPr lang="en-US">
                <a:solidFill>
                  <a:srgbClr val="0E0E0E"/>
                </a:solidFill>
                <a:effectLst/>
                <a:latin typeface=".SF NS"/>
              </a:rPr>
              <a:t>• After hashing, </a:t>
            </a:r>
            <a:r>
              <a:rPr lang="en-US" err="1">
                <a:solidFill>
                  <a:srgbClr val="0E0E0E"/>
                </a:solidFill>
                <a:effectLst/>
                <a:latin typeface=".SF NS"/>
              </a:rPr>
              <a:t>Ethash</a:t>
            </a:r>
            <a:r>
              <a:rPr lang="en-US">
                <a:solidFill>
                  <a:srgbClr val="0E0E0E"/>
                </a:solidFill>
                <a:effectLst/>
                <a:latin typeface=".SF NS"/>
              </a:rPr>
              <a:t> produces a </a:t>
            </a:r>
            <a:r>
              <a:rPr lang="en-US" i="1">
                <a:solidFill>
                  <a:srgbClr val="0E0E0E"/>
                </a:solidFill>
                <a:effectLst/>
                <a:latin typeface=".SF NS"/>
              </a:rPr>
              <a:t>mix-hash</a:t>
            </a:r>
            <a:r>
              <a:rPr lang="en-US">
                <a:solidFill>
                  <a:srgbClr val="0E0E0E"/>
                </a:solidFill>
                <a:effectLst/>
                <a:latin typeface=".SF NS"/>
              </a:rPr>
              <a:t>, which is checked against a target difficulty level (a threshold value that changes dynamically based on network conditions).</a:t>
            </a:r>
          </a:p>
          <a:p>
            <a:r>
              <a:rPr lang="en-US">
                <a:solidFill>
                  <a:srgbClr val="0E0E0E"/>
                </a:solidFill>
                <a:effectLst/>
                <a:latin typeface=".SF NS"/>
              </a:rPr>
              <a:t>• This target difficulty level determines how hard it is to find a valid hash: the lower the target, the harder it is to find a matching mix-hash. If the mix-hash meets the target, the miner has successfully mined the block.</a:t>
            </a:r>
          </a:p>
          <a:p>
            <a:endParaRPr lang="en-US">
              <a:solidFill>
                <a:srgbClr val="0E0E0E"/>
              </a:solidFill>
              <a:effectLst/>
              <a:latin typeface=".SF NS"/>
            </a:endParaRPr>
          </a:p>
          <a:p>
            <a:r>
              <a:rPr lang="en-US">
                <a:solidFill>
                  <a:srgbClr val="0E0E0E"/>
                </a:solidFill>
                <a:effectLst/>
                <a:latin typeface=".SF NS"/>
              </a:rPr>
              <a:t>• A valid </a:t>
            </a:r>
            <a:r>
              <a:rPr lang="en-US" i="1">
                <a:solidFill>
                  <a:srgbClr val="0E0E0E"/>
                </a:solidFill>
                <a:effectLst/>
                <a:latin typeface=".SF NS"/>
              </a:rPr>
              <a:t>proof of work</a:t>
            </a:r>
            <a:r>
              <a:rPr lang="en-US">
                <a:solidFill>
                  <a:srgbClr val="0E0E0E"/>
                </a:solidFill>
                <a:effectLst/>
                <a:latin typeface=".SF NS"/>
              </a:rPr>
              <a:t> is essentially a nonce that, when hashed with the block header and dataset, produces a hash lower than the target difficulty.</a:t>
            </a:r>
          </a:p>
          <a:p>
            <a:r>
              <a:rPr lang="en-US">
                <a:solidFill>
                  <a:srgbClr val="0E0E0E"/>
                </a:solidFill>
                <a:effectLst/>
                <a:latin typeface=".SF NS"/>
              </a:rPr>
              <a:t>• Miners try different nonce values (randomly chosen numbers) in the block header to find a valid proof of work. When they succeed, they broadcast the mined block to the network, along with the nonce and mix-hash.</a:t>
            </a:r>
          </a:p>
          <a:p>
            <a:r>
              <a:rPr lang="en-US">
                <a:solidFill>
                  <a:srgbClr val="0E0E0E"/>
                </a:solidFill>
                <a:effectLst/>
                <a:latin typeface=".SF NS"/>
              </a:rPr>
              <a:t>• Nodes on the network verify the nonce by recomputing the hash, ensuring the block’s validity without redoing all mining efforts. This verification is computationally simpler than finding the nonce, allowing nodes to quickly confirm valid blocks.</a:t>
            </a:r>
          </a:p>
          <a:p>
            <a:endParaRPr lang="en-US">
              <a:solidFill>
                <a:srgbClr val="0E0E0E"/>
              </a:solidFill>
              <a:effectLst/>
              <a:latin typeface=".SF NS"/>
            </a:endParaRPr>
          </a:p>
          <a:p>
            <a:r>
              <a:rPr lang="en-US">
                <a:solidFill>
                  <a:srgbClr val="0E0E0E"/>
                </a:solidFill>
                <a:effectLst/>
                <a:latin typeface=".SF NS"/>
              </a:rPr>
              <a:t>• The difficulty in Ethereum’s </a:t>
            </a:r>
            <a:r>
              <a:rPr lang="en-US" err="1">
                <a:solidFill>
                  <a:srgbClr val="0E0E0E"/>
                </a:solidFill>
                <a:effectLst/>
                <a:latin typeface=".SF NS"/>
              </a:rPr>
              <a:t>PoW</a:t>
            </a:r>
            <a:r>
              <a:rPr lang="en-US">
                <a:solidFill>
                  <a:srgbClr val="0E0E0E"/>
                </a:solidFill>
                <a:effectLst/>
                <a:latin typeface=".SF NS"/>
              </a:rPr>
              <a:t> is dynamically adjusted based on the average time to mine new blocks. Ethereum aims for a target block time of approximately 15 seconds.</a:t>
            </a:r>
          </a:p>
          <a:p>
            <a:r>
              <a:rPr lang="en-US">
                <a:solidFill>
                  <a:srgbClr val="0E0E0E"/>
                </a:solidFill>
                <a:effectLst/>
                <a:latin typeface=".SF NS"/>
              </a:rPr>
              <a:t>• If blocks are found faster than this rate, the difficulty increases, making it harder to find a new block. Conversely, if blocks are found slower, the difficulty decreases.</a:t>
            </a:r>
          </a:p>
          <a:p>
            <a:r>
              <a:rPr lang="en-US">
                <a:solidFill>
                  <a:srgbClr val="0E0E0E"/>
                </a:solidFill>
                <a:effectLst/>
                <a:latin typeface=".SF NS"/>
              </a:rPr>
              <a:t>• This dynamic adjustment helps stabilize block times and manages the rate of Ether issuance.</a:t>
            </a:r>
          </a:p>
          <a:p>
            <a:endParaRPr lang="en-US">
              <a:solidFill>
                <a:srgbClr val="0E0E0E"/>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rgbClr val="0E0E0E"/>
                </a:solidFill>
                <a:effectLst/>
                <a:latin typeface=".SF NS"/>
              </a:rPr>
              <a:t>By prioritizing general-purpose memory access over raw computational power, </a:t>
            </a:r>
            <a:r>
              <a:rPr lang="en-US" err="1">
                <a:solidFill>
                  <a:srgbClr val="0E0E0E"/>
                </a:solidFill>
                <a:effectLst/>
                <a:latin typeface=".SF NS"/>
              </a:rPr>
              <a:t>Ethash</a:t>
            </a:r>
            <a:r>
              <a:rPr lang="en-US">
                <a:solidFill>
                  <a:srgbClr val="0E0E0E"/>
                </a:solidFill>
                <a:effectLst/>
                <a:latin typeface=".SF NS"/>
              </a:rPr>
              <a:t> encourages GPU mining, contributing to a more decentralized network of miners.</a:t>
            </a:r>
          </a:p>
          <a:p>
            <a:endParaRPr lang="en-US">
              <a:solidFill>
                <a:srgbClr val="0E0E0E"/>
              </a:solidFill>
              <a:effectLst/>
              <a:latin typeface=".SF NS"/>
            </a:endParaRPr>
          </a:p>
          <a:p>
            <a:r>
              <a:rPr lang="en-US">
                <a:solidFill>
                  <a:srgbClr val="0E0E0E"/>
                </a:solidFill>
                <a:effectLst/>
                <a:latin typeface=".SF NS"/>
              </a:rPr>
              <a:t>• When a miner finds a valid block, it is propagated across the network for other nodes to validate.</a:t>
            </a:r>
          </a:p>
          <a:p>
            <a:r>
              <a:rPr lang="en-US">
                <a:solidFill>
                  <a:srgbClr val="0E0E0E"/>
                </a:solidFill>
                <a:effectLst/>
                <a:latin typeface=".SF NS"/>
              </a:rPr>
              <a:t>• Other nodes quickly verify the </a:t>
            </a:r>
            <a:r>
              <a:rPr lang="en-US" err="1">
                <a:solidFill>
                  <a:srgbClr val="0E0E0E"/>
                </a:solidFill>
                <a:effectLst/>
                <a:latin typeface=".SF NS"/>
              </a:rPr>
              <a:t>PoW</a:t>
            </a:r>
            <a:r>
              <a:rPr lang="en-US">
                <a:solidFill>
                  <a:srgbClr val="0E0E0E"/>
                </a:solidFill>
                <a:effectLst/>
                <a:latin typeface=".SF NS"/>
              </a:rPr>
              <a:t> by recalculating the nonce’s mix-hash and comparing it with the target. This verification is computationally trivial compared to finding the nonce, allowing for efficient validation.</a:t>
            </a:r>
          </a:p>
          <a:p>
            <a:r>
              <a:rPr lang="en-US">
                <a:solidFill>
                  <a:srgbClr val="0E0E0E"/>
                </a:solidFill>
                <a:effectLst/>
                <a:latin typeface=".SF NS"/>
              </a:rPr>
              <a:t>• Once validated, the block is added to the blockchain, and the miner receives a reward (a combination of block rewards and gas fees for transactions included in the block).</a:t>
            </a:r>
          </a:p>
          <a:p>
            <a:endParaRPr lang="en-US">
              <a:solidFill>
                <a:srgbClr val="0E0E0E"/>
              </a:solidFill>
              <a:effectLst/>
              <a:latin typeface=".SF NS"/>
            </a:endParaRPr>
          </a:p>
          <a:p>
            <a:endParaRPr lang="en-US">
              <a:solidFill>
                <a:srgbClr val="0E0E0E"/>
              </a:solidFill>
              <a:effectLst/>
              <a:latin typeface=".SF NS"/>
            </a:endParaRPr>
          </a:p>
          <a:p>
            <a:endParaRPr lang="en-US">
              <a:solidFill>
                <a:srgbClr val="0E0E0E"/>
              </a:solidFill>
              <a:effectLst/>
              <a:latin typeface=".SF NS"/>
            </a:endParaRPr>
          </a:p>
        </p:txBody>
      </p:sp>
      <p:sp>
        <p:nvSpPr>
          <p:cNvPr id="4" name="Slide Number Placeholder 3">
            <a:extLst>
              <a:ext uri="{FF2B5EF4-FFF2-40B4-BE49-F238E27FC236}">
                <a16:creationId xmlns:a16="http://schemas.microsoft.com/office/drawing/2014/main" id="{0026C0A6-2B04-A99A-1D74-EF1B2302D8BF}"/>
              </a:ext>
            </a:extLst>
          </p:cNvPr>
          <p:cNvSpPr>
            <a:spLocks noGrp="1"/>
          </p:cNvSpPr>
          <p:nvPr>
            <p:ph type="sldNum" sz="quarter" idx="5"/>
          </p:nvPr>
        </p:nvSpPr>
        <p:spPr/>
        <p:txBody>
          <a:bodyPr/>
          <a:lstStyle/>
          <a:p>
            <a:fld id="{658530A7-EE91-EC42-BF27-7C654D5B9F98}" type="slidenum">
              <a:rPr lang="en-US" smtClean="0"/>
              <a:t>17</a:t>
            </a:fld>
            <a:endParaRPr lang="en-US"/>
          </a:p>
        </p:txBody>
      </p:sp>
    </p:spTree>
    <p:extLst>
      <p:ext uri="{BB962C8B-B14F-4D97-AF65-F5344CB8AC3E}">
        <p14:creationId xmlns:p14="http://schemas.microsoft.com/office/powerpoint/2010/main" val="3152544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1952B2-3088-1137-988E-56F948C2C7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CAC38C-2860-7CED-C4A2-2E8BDA330E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A063EC-AAAA-750D-2703-35504F854EF5}"/>
              </a:ext>
            </a:extLst>
          </p:cNvPr>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r>
              <a:rPr lang="en-US">
                <a:solidFill>
                  <a:srgbClr val="0E0E0E"/>
                </a:solidFill>
                <a:effectLst/>
                <a:latin typeface=".SF NS"/>
              </a:rPr>
              <a:t>Ethereum’s </a:t>
            </a:r>
            <a:r>
              <a:rPr lang="en-US" b="1">
                <a:solidFill>
                  <a:srgbClr val="0E0E0E"/>
                </a:solidFill>
                <a:effectLst/>
                <a:latin typeface=".SF NS"/>
              </a:rPr>
              <a:t>Proof of Stake (</a:t>
            </a:r>
            <a:r>
              <a:rPr lang="en-US" b="1" err="1">
                <a:solidFill>
                  <a:srgbClr val="0E0E0E"/>
                </a:solidFill>
                <a:effectLst/>
                <a:latin typeface=".SF NS"/>
              </a:rPr>
              <a:t>PoS</a:t>
            </a:r>
            <a:r>
              <a:rPr lang="en-US" b="1">
                <a:solidFill>
                  <a:srgbClr val="0E0E0E"/>
                </a:solidFill>
                <a:effectLst/>
                <a:latin typeface=".SF NS"/>
              </a:rPr>
              <a:t>)</a:t>
            </a:r>
            <a:r>
              <a:rPr lang="en-US">
                <a:solidFill>
                  <a:srgbClr val="0E0E0E"/>
                </a:solidFill>
                <a:effectLst/>
                <a:latin typeface=".SF NS"/>
              </a:rPr>
              <a:t> is a consensus mechanism that allows the Ethereum network to operate without needing the intensive computational power required by Proof of Work (</a:t>
            </a:r>
            <a:r>
              <a:rPr lang="en-US" err="1">
                <a:solidFill>
                  <a:srgbClr val="0E0E0E"/>
                </a:solidFill>
                <a:effectLst/>
                <a:latin typeface=".SF NS"/>
              </a:rPr>
              <a:t>PoW</a:t>
            </a:r>
            <a:r>
              <a:rPr lang="en-US">
                <a:solidFill>
                  <a:srgbClr val="0E0E0E"/>
                </a:solidFill>
                <a:effectLst/>
                <a:latin typeface=".SF NS"/>
              </a:rPr>
              <a:t>). Instead of relying on miners, Ethereum </a:t>
            </a:r>
            <a:r>
              <a:rPr lang="en-US" err="1">
                <a:solidFill>
                  <a:srgbClr val="0E0E0E"/>
                </a:solidFill>
                <a:effectLst/>
                <a:latin typeface=".SF NS"/>
              </a:rPr>
              <a:t>PoS</a:t>
            </a:r>
            <a:r>
              <a:rPr lang="en-US">
                <a:solidFill>
                  <a:srgbClr val="0E0E0E"/>
                </a:solidFill>
                <a:effectLst/>
                <a:latin typeface=".SF NS"/>
              </a:rPr>
              <a:t> depends on a network of validators who “stake” their own cryptocurrency to participate in the network. Here’s a step-by-step breakdown of how it works: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1. Staking ETH to Become a Validator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chosen to validate new transactions and blocks based on how much ETH they have staked (locked up as collateral) in the network.</a:t>
            </a:r>
          </a:p>
          <a:p>
            <a:r>
              <a:rPr lang="en-US">
                <a:solidFill>
                  <a:srgbClr val="0E0E0E"/>
                </a:solidFill>
                <a:effectLst/>
                <a:latin typeface=".SF NS"/>
              </a:rPr>
              <a:t>• To become a validator on Ethereum, a participant needs to lock up a minimum of 32 ETH in a smart contract.</a:t>
            </a:r>
          </a:p>
          <a:p>
            <a:r>
              <a:rPr lang="en-US">
                <a:solidFill>
                  <a:srgbClr val="0E0E0E"/>
                </a:solidFill>
                <a:effectLst/>
                <a:latin typeface=".SF NS"/>
              </a:rPr>
              <a:t>• By staking their ETH, validators essentially vouch for the security and accuracy of the transactions on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2. Selection of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randomly selected to propose new blocks or validate proposed blocks created by other validators.</a:t>
            </a:r>
          </a:p>
          <a:p>
            <a:r>
              <a:rPr lang="en-US">
                <a:solidFill>
                  <a:srgbClr val="0E0E0E"/>
                </a:solidFill>
                <a:effectLst/>
                <a:latin typeface=".SF NS"/>
              </a:rPr>
              <a:t>• The more ETH a validator stakes, the higher their chances of being chosen, although selection remains largely randomized to avoid concentration of power.</a:t>
            </a:r>
          </a:p>
          <a:p>
            <a:r>
              <a:rPr lang="en-US">
                <a:solidFill>
                  <a:srgbClr val="0E0E0E"/>
                </a:solidFill>
                <a:effectLst/>
                <a:latin typeface=".SF NS"/>
              </a:rPr>
              <a:t>• This randomness also discourages any one entity from gaining control over the network and ensures a fairer distribution of opportunities to validate blocks.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3. Validation and Block Proposal</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Once a validator is chosen, they check the validity of a new block by ensuring all transactions are legitimate and that the block follows Ethereum’s consensus rules.</a:t>
            </a:r>
          </a:p>
          <a:p>
            <a:r>
              <a:rPr lang="en-US">
                <a:solidFill>
                  <a:srgbClr val="0E0E0E"/>
                </a:solidFill>
                <a:effectLst/>
                <a:latin typeface=".SF NS"/>
              </a:rPr>
              <a:t>• After validation, other validators on the network confirm and “attest” that the block is correct.</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4. Rewards for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earn rewards in the form of additional ETH for correctly validating and attesting blocks.</a:t>
            </a:r>
          </a:p>
          <a:p>
            <a:r>
              <a:rPr lang="en-US">
                <a:solidFill>
                  <a:srgbClr val="0E0E0E"/>
                </a:solidFill>
                <a:effectLst/>
                <a:latin typeface=".SF NS"/>
              </a:rPr>
              <a:t>• The rewards are proportional to the amount of ETH staked, incentivizing validators to behave honestly.</a:t>
            </a:r>
          </a:p>
          <a:p>
            <a:r>
              <a:rPr lang="en-US">
                <a:solidFill>
                  <a:srgbClr val="0E0E0E"/>
                </a:solidFill>
                <a:effectLst/>
                <a:latin typeface=".SF NS"/>
              </a:rPr>
              <a:t>• Validators are also rewarded for keeping the network secure, participating actively, and being available to perform their duties.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5. Penalties for Misbehavior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can be penalized or “slashed” if they attempt to validate fraudulent transactions or go offline frequently.</a:t>
            </a:r>
          </a:p>
          <a:p>
            <a:r>
              <a:rPr lang="en-US">
                <a:solidFill>
                  <a:srgbClr val="0E0E0E"/>
                </a:solidFill>
                <a:effectLst/>
                <a:latin typeface=".SF NS"/>
              </a:rPr>
              <a:t>• “Slashing” is a process where a portion of the validator’s staked ETH is deducted if they behave maliciously or violate protocol rules.</a:t>
            </a:r>
          </a:p>
          <a:p>
            <a:r>
              <a:rPr lang="en-US">
                <a:solidFill>
                  <a:srgbClr val="0E0E0E"/>
                </a:solidFill>
                <a:effectLst/>
                <a:latin typeface=".SF NS"/>
              </a:rPr>
              <a:t>• These penalties help to dissuade dishonest actions and ensure that validators are motivated to act in the best interest of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6. Finality with Casper FFG</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Ethereum uses the </a:t>
            </a:r>
            <a:r>
              <a:rPr lang="en-US" b="1">
                <a:solidFill>
                  <a:srgbClr val="0E0E0E"/>
                </a:solidFill>
                <a:effectLst/>
                <a:latin typeface=".SF NS"/>
              </a:rPr>
              <a:t>Casper FFG</a:t>
            </a:r>
            <a:r>
              <a:rPr lang="en-US">
                <a:solidFill>
                  <a:srgbClr val="0E0E0E"/>
                </a:solidFill>
                <a:effectLst/>
                <a:latin typeface=".SF NS"/>
              </a:rPr>
              <a:t> (Friendly Finality Gadget) to achieve “finality,” ensuring that validated transactions are permanent and cannot be altered.</a:t>
            </a:r>
          </a:p>
          <a:p>
            <a:r>
              <a:rPr lang="en-US">
                <a:solidFill>
                  <a:srgbClr val="0E0E0E"/>
                </a:solidFill>
                <a:effectLst/>
                <a:latin typeface=".SF NS"/>
              </a:rPr>
              <a:t>• Validators collectively agree on which blocks are finalized, preventing potential network forks and ensuring the continuity of the Ethereum blockchain.</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Advantages of Ethereum’s Proof of Stake</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Energy Efficiency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consumes far less energy than </a:t>
            </a:r>
            <a:r>
              <a:rPr lang="en-US" err="1">
                <a:solidFill>
                  <a:srgbClr val="0E0E0E"/>
                </a:solidFill>
                <a:effectLst/>
                <a:latin typeface=".SF NS"/>
              </a:rPr>
              <a:t>PoW</a:t>
            </a:r>
            <a:r>
              <a:rPr lang="en-US">
                <a:solidFill>
                  <a:srgbClr val="0E0E0E"/>
                </a:solidFill>
                <a:effectLst/>
                <a:latin typeface=".SF NS"/>
              </a:rPr>
              <a:t>, as it doesn’t require intensive mining computations.</a:t>
            </a:r>
          </a:p>
          <a:p>
            <a:r>
              <a:rPr lang="en-US">
                <a:solidFill>
                  <a:srgbClr val="0E0E0E"/>
                </a:solidFill>
                <a:effectLst/>
                <a:latin typeface=".SF NS"/>
              </a:rPr>
              <a:t>• </a:t>
            </a:r>
            <a:r>
              <a:rPr lang="en-US" b="1">
                <a:solidFill>
                  <a:srgbClr val="0E0E0E"/>
                </a:solidFill>
                <a:effectLst/>
                <a:latin typeface=".SF NS"/>
              </a:rPr>
              <a:t>Lower Entry Barriers</a:t>
            </a:r>
            <a:r>
              <a:rPr lang="en-US">
                <a:solidFill>
                  <a:srgbClr val="0E0E0E"/>
                </a:solidFill>
                <a:effectLst/>
                <a:latin typeface=".SF NS"/>
              </a:rPr>
              <a:t>: Users can participate in staking pools or use services that allow them to stake less than the 32 ETH minimum if they don’t have enough ETH to become validators on their own.</a:t>
            </a:r>
          </a:p>
          <a:p>
            <a:r>
              <a:rPr lang="en-US">
                <a:solidFill>
                  <a:srgbClr val="0E0E0E"/>
                </a:solidFill>
                <a:effectLst/>
                <a:latin typeface=".SF NS"/>
              </a:rPr>
              <a:t>• </a:t>
            </a:r>
            <a:r>
              <a:rPr lang="en-US" b="1">
                <a:solidFill>
                  <a:srgbClr val="0E0E0E"/>
                </a:solidFill>
                <a:effectLst/>
                <a:latin typeface=".SF NS"/>
              </a:rPr>
              <a:t>Increased Security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makes attacks more costly. To carry out a 51% attack, an attacker would need to control 51% of all staked ETH, which is prohibitively expensive.</a:t>
            </a:r>
          </a:p>
          <a:p>
            <a:r>
              <a:rPr lang="en-US">
                <a:solidFill>
                  <a:srgbClr val="0E0E0E"/>
                </a:solidFill>
                <a:effectLst/>
                <a:latin typeface=".SF NS"/>
              </a:rPr>
              <a:t>• </a:t>
            </a:r>
            <a:r>
              <a:rPr lang="en-US" b="1">
                <a:solidFill>
                  <a:srgbClr val="0E0E0E"/>
                </a:solidFill>
                <a:effectLst/>
                <a:latin typeface=".SF NS"/>
              </a:rPr>
              <a:t>Network Participation</a:t>
            </a:r>
            <a:r>
              <a:rPr lang="en-US">
                <a:solidFill>
                  <a:srgbClr val="0E0E0E"/>
                </a:solidFill>
                <a:effectLst/>
                <a:latin typeface=".SF NS"/>
              </a:rPr>
              <a:t>: Users who stake are financially incentivized to support network security and behave honestly, aligning individual incentives with network stability.</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Risks and Challenges of </a:t>
            </a:r>
            <a:r>
              <a:rPr lang="en-US" b="1" err="1">
                <a:solidFill>
                  <a:srgbClr val="0E0E0E"/>
                </a:solidFill>
                <a:effectLst/>
                <a:latin typeface=".SF NS"/>
              </a:rPr>
              <a:t>PoS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Centralization Risk</a:t>
            </a:r>
            <a:r>
              <a:rPr lang="en-US">
                <a:solidFill>
                  <a:srgbClr val="0E0E0E"/>
                </a:solidFill>
                <a:effectLst/>
                <a:latin typeface=".SF NS"/>
              </a:rPr>
              <a:t>: Large holders of ETH could stake more ETH, potentially concentrating power among a small number of validators.</a:t>
            </a:r>
          </a:p>
          <a:p>
            <a:r>
              <a:rPr lang="en-US">
                <a:solidFill>
                  <a:srgbClr val="0E0E0E"/>
                </a:solidFill>
                <a:effectLst/>
                <a:latin typeface=".SF NS"/>
              </a:rPr>
              <a:t>• </a:t>
            </a:r>
            <a:r>
              <a:rPr lang="en-US" b="1">
                <a:solidFill>
                  <a:srgbClr val="0E0E0E"/>
                </a:solidFill>
                <a:effectLst/>
                <a:latin typeface=".SF NS"/>
              </a:rPr>
              <a:t>Slashing Risks</a:t>
            </a:r>
            <a:r>
              <a:rPr lang="en-US">
                <a:solidFill>
                  <a:srgbClr val="0E0E0E"/>
                </a:solidFill>
                <a:effectLst/>
                <a:latin typeface=".SF NS"/>
              </a:rPr>
              <a:t>: Validators risk losing their staked ETH if they perform incorrectly, which can be a risk for less technical participants.</a:t>
            </a:r>
          </a:p>
          <a:p>
            <a:r>
              <a:rPr lang="en-US">
                <a:solidFill>
                  <a:srgbClr val="0E0E0E"/>
                </a:solidFill>
                <a:effectLst/>
                <a:latin typeface=".SF NS"/>
              </a:rPr>
              <a:t>• </a:t>
            </a:r>
            <a:r>
              <a:rPr lang="en-US" b="1">
                <a:solidFill>
                  <a:srgbClr val="0E0E0E"/>
                </a:solidFill>
                <a:effectLst/>
                <a:latin typeface=".SF NS"/>
              </a:rPr>
              <a:t>Liquidity Constraint</a:t>
            </a:r>
            <a:r>
              <a:rPr lang="en-US">
                <a:solidFill>
                  <a:srgbClr val="0E0E0E"/>
                </a:solidFill>
                <a:effectLst/>
                <a:latin typeface=".SF NS"/>
              </a:rPr>
              <a:t>: Staked ETH is locked up and not immediately accessible, reducing liquidity for participants.</a:t>
            </a: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Ethereum’s move to </a:t>
            </a:r>
            <a:r>
              <a:rPr lang="en-US" err="1">
                <a:solidFill>
                  <a:srgbClr val="0E0E0E"/>
                </a:solidFill>
                <a:effectLst/>
                <a:latin typeface=".SF NS"/>
              </a:rPr>
              <a:t>PoS</a:t>
            </a:r>
            <a:r>
              <a:rPr lang="en-US">
                <a:solidFill>
                  <a:srgbClr val="0E0E0E"/>
                </a:solidFill>
                <a:effectLst/>
                <a:latin typeface=".SF NS"/>
              </a:rPr>
              <a:t> with the </a:t>
            </a:r>
            <a:r>
              <a:rPr lang="en-US" b="1">
                <a:solidFill>
                  <a:srgbClr val="0E0E0E"/>
                </a:solidFill>
                <a:effectLst/>
                <a:latin typeface=".SF NS"/>
              </a:rPr>
              <a:t>Ethereum 2.0 upgrade</a:t>
            </a:r>
            <a:r>
              <a:rPr lang="en-US">
                <a:solidFill>
                  <a:srgbClr val="0E0E0E"/>
                </a:solidFill>
                <a:effectLst/>
                <a:latin typeface=".SF NS"/>
              </a:rPr>
              <a:t> (also known as “The Merge”) represents a shift towards a more scalable, sustainable, and secure network. The transition to </a:t>
            </a:r>
            <a:r>
              <a:rPr lang="en-US" err="1">
                <a:solidFill>
                  <a:srgbClr val="0E0E0E"/>
                </a:solidFill>
                <a:effectLst/>
                <a:latin typeface=".SF NS"/>
              </a:rPr>
              <a:t>PoS</a:t>
            </a:r>
            <a:r>
              <a:rPr lang="en-US">
                <a:solidFill>
                  <a:srgbClr val="0E0E0E"/>
                </a:solidFill>
                <a:effectLst/>
                <a:latin typeface=".SF NS"/>
              </a:rPr>
              <a:t> has been one of the most significant updates to Ethereum, aligning its technology with environmental sustainability and enhancing the network’s decentralization and security.</a:t>
            </a:r>
          </a:p>
          <a:p>
            <a:pPr algn="l"/>
            <a:endParaRPr lang="en-US" b="0" i="0" u="none" strike="noStrike">
              <a:solidFill>
                <a:srgbClr val="121212"/>
              </a:solidFill>
              <a:effectLst/>
              <a:latin typeface="Inter"/>
            </a:endParaRPr>
          </a:p>
        </p:txBody>
      </p:sp>
      <p:sp>
        <p:nvSpPr>
          <p:cNvPr id="4" name="Slide Number Placeholder 3">
            <a:extLst>
              <a:ext uri="{FF2B5EF4-FFF2-40B4-BE49-F238E27FC236}">
                <a16:creationId xmlns:a16="http://schemas.microsoft.com/office/drawing/2014/main" id="{99177432-5C3C-979B-D469-3470A78002CA}"/>
              </a:ext>
            </a:extLst>
          </p:cNvPr>
          <p:cNvSpPr>
            <a:spLocks noGrp="1"/>
          </p:cNvSpPr>
          <p:nvPr>
            <p:ph type="sldNum" sz="quarter" idx="5"/>
          </p:nvPr>
        </p:nvSpPr>
        <p:spPr/>
        <p:txBody>
          <a:bodyPr/>
          <a:lstStyle/>
          <a:p>
            <a:fld id="{658530A7-EE91-EC42-BF27-7C654D5B9F98}" type="slidenum">
              <a:rPr lang="en-US" smtClean="0"/>
              <a:t>18</a:t>
            </a:fld>
            <a:endParaRPr lang="en-US"/>
          </a:p>
        </p:txBody>
      </p:sp>
    </p:spTree>
    <p:extLst>
      <p:ext uri="{BB962C8B-B14F-4D97-AF65-F5344CB8AC3E}">
        <p14:creationId xmlns:p14="http://schemas.microsoft.com/office/powerpoint/2010/main" val="1964642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945FB-C780-B189-1BF7-E98A91C469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F956CC-730E-9E97-C606-74A5E55347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6BE149-BCFC-83C5-6478-2427A04B5B8A}"/>
              </a:ext>
            </a:extLst>
          </p:cNvPr>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r>
              <a:rPr lang="en-US">
                <a:solidFill>
                  <a:srgbClr val="0E0E0E"/>
                </a:solidFill>
                <a:effectLst/>
                <a:latin typeface=".SF NS"/>
              </a:rPr>
              <a:t>Ethereum’s </a:t>
            </a:r>
            <a:r>
              <a:rPr lang="en-US" b="1">
                <a:solidFill>
                  <a:srgbClr val="0E0E0E"/>
                </a:solidFill>
                <a:effectLst/>
                <a:latin typeface=".SF NS"/>
              </a:rPr>
              <a:t>Proof of Stake (</a:t>
            </a:r>
            <a:r>
              <a:rPr lang="en-US" b="1" err="1">
                <a:solidFill>
                  <a:srgbClr val="0E0E0E"/>
                </a:solidFill>
                <a:effectLst/>
                <a:latin typeface=".SF NS"/>
              </a:rPr>
              <a:t>PoS</a:t>
            </a:r>
            <a:r>
              <a:rPr lang="en-US" b="1">
                <a:solidFill>
                  <a:srgbClr val="0E0E0E"/>
                </a:solidFill>
                <a:effectLst/>
                <a:latin typeface=".SF NS"/>
              </a:rPr>
              <a:t>)</a:t>
            </a:r>
            <a:r>
              <a:rPr lang="en-US">
                <a:solidFill>
                  <a:srgbClr val="0E0E0E"/>
                </a:solidFill>
                <a:effectLst/>
                <a:latin typeface=".SF NS"/>
              </a:rPr>
              <a:t> is a consensus mechanism that allows the Ethereum network to operate without needing the intensive computational power required by Proof of Work (</a:t>
            </a:r>
            <a:r>
              <a:rPr lang="en-US" err="1">
                <a:solidFill>
                  <a:srgbClr val="0E0E0E"/>
                </a:solidFill>
                <a:effectLst/>
                <a:latin typeface=".SF NS"/>
              </a:rPr>
              <a:t>PoW</a:t>
            </a:r>
            <a:r>
              <a:rPr lang="en-US">
                <a:solidFill>
                  <a:srgbClr val="0E0E0E"/>
                </a:solidFill>
                <a:effectLst/>
                <a:latin typeface=".SF NS"/>
              </a:rPr>
              <a:t>). Instead of relying on miners, Ethereum </a:t>
            </a:r>
            <a:r>
              <a:rPr lang="en-US" err="1">
                <a:solidFill>
                  <a:srgbClr val="0E0E0E"/>
                </a:solidFill>
                <a:effectLst/>
                <a:latin typeface=".SF NS"/>
              </a:rPr>
              <a:t>PoS</a:t>
            </a:r>
            <a:r>
              <a:rPr lang="en-US">
                <a:solidFill>
                  <a:srgbClr val="0E0E0E"/>
                </a:solidFill>
                <a:effectLst/>
                <a:latin typeface=".SF NS"/>
              </a:rPr>
              <a:t> depends on a network of validators who “stake” their own cryptocurrency to participate in the network. Here’s a step-by-step breakdown of how it works: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1. Staking ETH to Become a Validator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chosen to validate new transactions and blocks based on how much ETH they have staked (locked up as collateral) in the network.</a:t>
            </a:r>
          </a:p>
          <a:p>
            <a:r>
              <a:rPr lang="en-US">
                <a:solidFill>
                  <a:srgbClr val="0E0E0E"/>
                </a:solidFill>
                <a:effectLst/>
                <a:latin typeface=".SF NS"/>
              </a:rPr>
              <a:t>• To become a validator on Ethereum, a participant needs to lock up a minimum of 32 ETH in a smart contract.</a:t>
            </a:r>
          </a:p>
          <a:p>
            <a:r>
              <a:rPr lang="en-US">
                <a:solidFill>
                  <a:srgbClr val="0E0E0E"/>
                </a:solidFill>
                <a:effectLst/>
                <a:latin typeface=".SF NS"/>
              </a:rPr>
              <a:t>• By staking their ETH, validators essentially vouch for the security and accuracy of the transactions on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2. Selection of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randomly selected to propose new blocks or validate proposed blocks created by other validators.</a:t>
            </a:r>
          </a:p>
          <a:p>
            <a:r>
              <a:rPr lang="en-US">
                <a:solidFill>
                  <a:srgbClr val="0E0E0E"/>
                </a:solidFill>
                <a:effectLst/>
                <a:latin typeface=".SF NS"/>
              </a:rPr>
              <a:t>• The more ETH a validator stakes, the higher their chances of being chosen, although selection remains largely randomized to avoid concentration of power.</a:t>
            </a:r>
          </a:p>
          <a:p>
            <a:r>
              <a:rPr lang="en-US">
                <a:solidFill>
                  <a:srgbClr val="0E0E0E"/>
                </a:solidFill>
                <a:effectLst/>
                <a:latin typeface=".SF NS"/>
              </a:rPr>
              <a:t>• This randomness also discourages any one entity from gaining control over the network and ensures a fairer distribution of opportunities to validate blocks.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3. Validation and Block Proposal</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Once a validator is chosen, they check the validity of a new block by ensuring all transactions are legitimate and that the block follows Ethereum’s consensus rules.</a:t>
            </a:r>
          </a:p>
          <a:p>
            <a:r>
              <a:rPr lang="en-US">
                <a:solidFill>
                  <a:srgbClr val="0E0E0E"/>
                </a:solidFill>
                <a:effectLst/>
                <a:latin typeface=".SF NS"/>
              </a:rPr>
              <a:t>• After validation, other validators on the network confirm and “attest” that the block is correct.</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4. Rewards for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earn rewards in the form of additional ETH for correctly validating and attesting blocks.</a:t>
            </a:r>
          </a:p>
          <a:p>
            <a:r>
              <a:rPr lang="en-US">
                <a:solidFill>
                  <a:srgbClr val="0E0E0E"/>
                </a:solidFill>
                <a:effectLst/>
                <a:latin typeface=".SF NS"/>
              </a:rPr>
              <a:t>• The rewards are proportional to the amount of ETH staked, incentivizing validators to behave honestly.</a:t>
            </a:r>
          </a:p>
          <a:p>
            <a:r>
              <a:rPr lang="en-US">
                <a:solidFill>
                  <a:srgbClr val="0E0E0E"/>
                </a:solidFill>
                <a:effectLst/>
                <a:latin typeface=".SF NS"/>
              </a:rPr>
              <a:t>• Validators are also rewarded for keeping the network secure, participating actively, and being available to perform their duties.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5. Penalties for Misbehavior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can be penalized or “slashed” if they attempt to validate fraudulent transactions or go offline frequently.</a:t>
            </a:r>
          </a:p>
          <a:p>
            <a:r>
              <a:rPr lang="en-US">
                <a:solidFill>
                  <a:srgbClr val="0E0E0E"/>
                </a:solidFill>
                <a:effectLst/>
                <a:latin typeface=".SF NS"/>
              </a:rPr>
              <a:t>• “Slashing” is a process where a portion of the validator’s staked ETH is deducted if they behave maliciously or violate protocol rules.</a:t>
            </a:r>
          </a:p>
          <a:p>
            <a:r>
              <a:rPr lang="en-US">
                <a:solidFill>
                  <a:srgbClr val="0E0E0E"/>
                </a:solidFill>
                <a:effectLst/>
                <a:latin typeface=".SF NS"/>
              </a:rPr>
              <a:t>• These penalties help to dissuade dishonest actions and ensure that validators are motivated to act in the best interest of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6. Finality with Casper FFG</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Ethereum uses the </a:t>
            </a:r>
            <a:r>
              <a:rPr lang="en-US" b="1">
                <a:solidFill>
                  <a:srgbClr val="0E0E0E"/>
                </a:solidFill>
                <a:effectLst/>
                <a:latin typeface=".SF NS"/>
              </a:rPr>
              <a:t>Casper FFG</a:t>
            </a:r>
            <a:r>
              <a:rPr lang="en-US">
                <a:solidFill>
                  <a:srgbClr val="0E0E0E"/>
                </a:solidFill>
                <a:effectLst/>
                <a:latin typeface=".SF NS"/>
              </a:rPr>
              <a:t> (Friendly Finality Gadget) to achieve “finality,” ensuring that validated transactions are permanent and cannot be altered.</a:t>
            </a:r>
          </a:p>
          <a:p>
            <a:r>
              <a:rPr lang="en-US">
                <a:solidFill>
                  <a:srgbClr val="0E0E0E"/>
                </a:solidFill>
                <a:effectLst/>
                <a:latin typeface=".SF NS"/>
              </a:rPr>
              <a:t>• Validators collectively agree on which blocks are finalized, preventing potential network forks and ensuring the continuity of the Ethereum blockchain.</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Advantages of Ethereum’s Proof of Stake</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Energy Efficiency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consumes far less energy than </a:t>
            </a:r>
            <a:r>
              <a:rPr lang="en-US" err="1">
                <a:solidFill>
                  <a:srgbClr val="0E0E0E"/>
                </a:solidFill>
                <a:effectLst/>
                <a:latin typeface=".SF NS"/>
              </a:rPr>
              <a:t>PoW</a:t>
            </a:r>
            <a:r>
              <a:rPr lang="en-US">
                <a:solidFill>
                  <a:srgbClr val="0E0E0E"/>
                </a:solidFill>
                <a:effectLst/>
                <a:latin typeface=".SF NS"/>
              </a:rPr>
              <a:t>, as it doesn’t require intensive mining computations.</a:t>
            </a:r>
          </a:p>
          <a:p>
            <a:r>
              <a:rPr lang="en-US">
                <a:solidFill>
                  <a:srgbClr val="0E0E0E"/>
                </a:solidFill>
                <a:effectLst/>
                <a:latin typeface=".SF NS"/>
              </a:rPr>
              <a:t>• </a:t>
            </a:r>
            <a:r>
              <a:rPr lang="en-US" b="1">
                <a:solidFill>
                  <a:srgbClr val="0E0E0E"/>
                </a:solidFill>
                <a:effectLst/>
                <a:latin typeface=".SF NS"/>
              </a:rPr>
              <a:t>Lower Entry Barriers</a:t>
            </a:r>
            <a:r>
              <a:rPr lang="en-US">
                <a:solidFill>
                  <a:srgbClr val="0E0E0E"/>
                </a:solidFill>
                <a:effectLst/>
                <a:latin typeface=".SF NS"/>
              </a:rPr>
              <a:t>: Users can participate in staking pools or use services that allow them to stake less than the 32 ETH minimum if they don’t have enough ETH to become validators on their own.</a:t>
            </a:r>
          </a:p>
          <a:p>
            <a:r>
              <a:rPr lang="en-US">
                <a:solidFill>
                  <a:srgbClr val="0E0E0E"/>
                </a:solidFill>
                <a:effectLst/>
                <a:latin typeface=".SF NS"/>
              </a:rPr>
              <a:t>• </a:t>
            </a:r>
            <a:r>
              <a:rPr lang="en-US" b="1">
                <a:solidFill>
                  <a:srgbClr val="0E0E0E"/>
                </a:solidFill>
                <a:effectLst/>
                <a:latin typeface=".SF NS"/>
              </a:rPr>
              <a:t>Increased Security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makes attacks more costly. To carry out a 51% attack, an attacker would need to control 51% of all staked ETH, which is prohibitively expensive.</a:t>
            </a:r>
          </a:p>
          <a:p>
            <a:r>
              <a:rPr lang="en-US">
                <a:solidFill>
                  <a:srgbClr val="0E0E0E"/>
                </a:solidFill>
                <a:effectLst/>
                <a:latin typeface=".SF NS"/>
              </a:rPr>
              <a:t>• </a:t>
            </a:r>
            <a:r>
              <a:rPr lang="en-US" b="1">
                <a:solidFill>
                  <a:srgbClr val="0E0E0E"/>
                </a:solidFill>
                <a:effectLst/>
                <a:latin typeface=".SF NS"/>
              </a:rPr>
              <a:t>Network Participation</a:t>
            </a:r>
            <a:r>
              <a:rPr lang="en-US">
                <a:solidFill>
                  <a:srgbClr val="0E0E0E"/>
                </a:solidFill>
                <a:effectLst/>
                <a:latin typeface=".SF NS"/>
              </a:rPr>
              <a:t>: Users who stake are financially incentivized to support network security and behave honestly, aligning individual incentives with network stability.</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Risks and Challenges of </a:t>
            </a:r>
            <a:r>
              <a:rPr lang="en-US" b="1" err="1">
                <a:solidFill>
                  <a:srgbClr val="0E0E0E"/>
                </a:solidFill>
                <a:effectLst/>
                <a:latin typeface=".SF NS"/>
              </a:rPr>
              <a:t>PoS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Centralization Risk</a:t>
            </a:r>
            <a:r>
              <a:rPr lang="en-US">
                <a:solidFill>
                  <a:srgbClr val="0E0E0E"/>
                </a:solidFill>
                <a:effectLst/>
                <a:latin typeface=".SF NS"/>
              </a:rPr>
              <a:t>: Large holders of ETH could stake more ETH, potentially concentrating power among a small number of validators.</a:t>
            </a:r>
          </a:p>
          <a:p>
            <a:r>
              <a:rPr lang="en-US">
                <a:solidFill>
                  <a:srgbClr val="0E0E0E"/>
                </a:solidFill>
                <a:effectLst/>
                <a:latin typeface=".SF NS"/>
              </a:rPr>
              <a:t>• </a:t>
            </a:r>
            <a:r>
              <a:rPr lang="en-US" b="1">
                <a:solidFill>
                  <a:srgbClr val="0E0E0E"/>
                </a:solidFill>
                <a:effectLst/>
                <a:latin typeface=".SF NS"/>
              </a:rPr>
              <a:t>Slashing Risks</a:t>
            </a:r>
            <a:r>
              <a:rPr lang="en-US">
                <a:solidFill>
                  <a:srgbClr val="0E0E0E"/>
                </a:solidFill>
                <a:effectLst/>
                <a:latin typeface=".SF NS"/>
              </a:rPr>
              <a:t>: Validators risk losing their staked ETH if they perform incorrectly, which can be a risk for less technical participants.</a:t>
            </a:r>
          </a:p>
          <a:p>
            <a:r>
              <a:rPr lang="en-US">
                <a:solidFill>
                  <a:srgbClr val="0E0E0E"/>
                </a:solidFill>
                <a:effectLst/>
                <a:latin typeface=".SF NS"/>
              </a:rPr>
              <a:t>• </a:t>
            </a:r>
            <a:r>
              <a:rPr lang="en-US" b="1">
                <a:solidFill>
                  <a:srgbClr val="0E0E0E"/>
                </a:solidFill>
                <a:effectLst/>
                <a:latin typeface=".SF NS"/>
              </a:rPr>
              <a:t>Liquidity Constraint</a:t>
            </a:r>
            <a:r>
              <a:rPr lang="en-US">
                <a:solidFill>
                  <a:srgbClr val="0E0E0E"/>
                </a:solidFill>
                <a:effectLst/>
                <a:latin typeface=".SF NS"/>
              </a:rPr>
              <a:t>: Staked ETH is locked up and not immediately accessible, reducing liquidity for participants.</a:t>
            </a: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Ethereum’s move to </a:t>
            </a:r>
            <a:r>
              <a:rPr lang="en-US" err="1">
                <a:solidFill>
                  <a:srgbClr val="0E0E0E"/>
                </a:solidFill>
                <a:effectLst/>
                <a:latin typeface=".SF NS"/>
              </a:rPr>
              <a:t>PoS</a:t>
            </a:r>
            <a:r>
              <a:rPr lang="en-US">
                <a:solidFill>
                  <a:srgbClr val="0E0E0E"/>
                </a:solidFill>
                <a:effectLst/>
                <a:latin typeface=".SF NS"/>
              </a:rPr>
              <a:t> with the </a:t>
            </a:r>
            <a:r>
              <a:rPr lang="en-US" b="1">
                <a:solidFill>
                  <a:srgbClr val="0E0E0E"/>
                </a:solidFill>
                <a:effectLst/>
                <a:latin typeface=".SF NS"/>
              </a:rPr>
              <a:t>Ethereum 2.0 upgrade</a:t>
            </a:r>
            <a:r>
              <a:rPr lang="en-US">
                <a:solidFill>
                  <a:srgbClr val="0E0E0E"/>
                </a:solidFill>
                <a:effectLst/>
                <a:latin typeface=".SF NS"/>
              </a:rPr>
              <a:t> (also known as “The Merge”) represents a shift towards a more scalable, sustainable, and secure network. The transition to </a:t>
            </a:r>
            <a:r>
              <a:rPr lang="en-US" err="1">
                <a:solidFill>
                  <a:srgbClr val="0E0E0E"/>
                </a:solidFill>
                <a:effectLst/>
                <a:latin typeface=".SF NS"/>
              </a:rPr>
              <a:t>PoS</a:t>
            </a:r>
            <a:r>
              <a:rPr lang="en-US">
                <a:solidFill>
                  <a:srgbClr val="0E0E0E"/>
                </a:solidFill>
                <a:effectLst/>
                <a:latin typeface=".SF NS"/>
              </a:rPr>
              <a:t> has been one of the most significant updates to Ethereum, aligning its technology with environmental sustainability and enhancing the network’s decentralization and security.</a:t>
            </a:r>
          </a:p>
          <a:p>
            <a:pPr algn="l"/>
            <a:endParaRPr lang="en-US" b="0" i="0" u="none" strike="noStrike">
              <a:solidFill>
                <a:srgbClr val="121212"/>
              </a:solidFill>
              <a:effectLst/>
              <a:latin typeface="Inter"/>
            </a:endParaRPr>
          </a:p>
        </p:txBody>
      </p:sp>
      <p:sp>
        <p:nvSpPr>
          <p:cNvPr id="4" name="Slide Number Placeholder 3">
            <a:extLst>
              <a:ext uri="{FF2B5EF4-FFF2-40B4-BE49-F238E27FC236}">
                <a16:creationId xmlns:a16="http://schemas.microsoft.com/office/drawing/2014/main" id="{21561BBB-BB39-5BBD-E313-30A50282DD37}"/>
              </a:ext>
            </a:extLst>
          </p:cNvPr>
          <p:cNvSpPr>
            <a:spLocks noGrp="1"/>
          </p:cNvSpPr>
          <p:nvPr>
            <p:ph type="sldNum" sz="quarter" idx="5"/>
          </p:nvPr>
        </p:nvSpPr>
        <p:spPr/>
        <p:txBody>
          <a:bodyPr/>
          <a:lstStyle/>
          <a:p>
            <a:fld id="{658530A7-EE91-EC42-BF27-7C654D5B9F98}" type="slidenum">
              <a:rPr lang="en-US" smtClean="0"/>
              <a:t>19</a:t>
            </a:fld>
            <a:endParaRPr lang="en-US"/>
          </a:p>
        </p:txBody>
      </p:sp>
    </p:spTree>
    <p:extLst>
      <p:ext uri="{BB962C8B-B14F-4D97-AF65-F5344CB8AC3E}">
        <p14:creationId xmlns:p14="http://schemas.microsoft.com/office/powerpoint/2010/main" val="280916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ED4FF1-AE0E-55E8-02E3-19DE605D47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E81A58-D8FD-12C6-761A-C37810F12D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4EC1E2-144F-0CE5-5396-C2A91E31735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i="0" u="none" strike="noStrike">
                <a:solidFill>
                  <a:srgbClr val="121212"/>
                </a:solidFill>
                <a:effectLst/>
                <a:latin typeface="Inter"/>
              </a:rPr>
              <a:t>Owen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i="0" u="none" strike="noStrike">
              <a:solidFill>
                <a:srgbClr val="121212"/>
              </a:solidFill>
              <a:effectLst/>
              <a:latin typeface="Inter"/>
            </a:endParaRPr>
          </a:p>
          <a:p>
            <a:pPr algn="l">
              <a:buFont typeface="Arial" panose="020B0604020202020204" pitchFamily="34" charset="0"/>
              <a:buChar char="•"/>
            </a:pPr>
            <a:r>
              <a:rPr lang="en-US" b="0" i="0" u="none" strike="noStrike">
                <a:solidFill>
                  <a:srgbClr val="121212"/>
                </a:solidFill>
                <a:effectLst/>
                <a:latin typeface="Inter"/>
              </a:rPr>
              <a:t>The execution client (also known as the Execution Engine, EL client or formerly the Eth1 client) listens to new transactions broadcasted in the network, executes them in EVM, and holds the latest state and database of all current Ethereum data.</a:t>
            </a:r>
          </a:p>
          <a:p>
            <a:pPr algn="l">
              <a:buFont typeface="Arial" panose="020B0604020202020204" pitchFamily="34" charset="0"/>
              <a:buChar char="•"/>
            </a:pPr>
            <a:r>
              <a:rPr lang="en-US" b="0" i="0" u="none" strike="noStrike">
                <a:solidFill>
                  <a:srgbClr val="121212"/>
                </a:solidFill>
                <a:effectLst/>
                <a:latin typeface="Inter"/>
              </a:rPr>
              <a:t>The consensus client (also known as the Beacon Node, CL client or formerly the Eth2 client) implements the proof-of-stake consensus algorithm, which enables the network to achieve agreement based on validated data from the execution client. There is also a third piece of software, known as a 'validator' that can be added to the consensus client, allowing a node to participate in securing the network.</a:t>
            </a:r>
          </a:p>
          <a:p>
            <a:pPr algn="l">
              <a:buFont typeface="Arial" panose="020B0604020202020204" pitchFamily="34" charset="0"/>
              <a:buChar char="•"/>
            </a:pPr>
            <a:endParaRPr lang="en-US" b="0" i="0" u="none" strike="noStrike">
              <a:solidFill>
                <a:srgbClr val="121212"/>
              </a:solidFill>
              <a:effectLst/>
              <a:latin typeface="Inter"/>
            </a:endParaRPr>
          </a:p>
          <a:p>
            <a:r>
              <a:rPr lang="en-US">
                <a:solidFill>
                  <a:srgbClr val="0E0E0E"/>
                </a:solidFill>
                <a:effectLst/>
                <a:latin typeface=".SF NS"/>
              </a:rPr>
              <a:t>Ethereum’s </a:t>
            </a:r>
            <a:r>
              <a:rPr lang="en-US" b="1">
                <a:solidFill>
                  <a:srgbClr val="0E0E0E"/>
                </a:solidFill>
                <a:effectLst/>
                <a:latin typeface=".SF NS"/>
              </a:rPr>
              <a:t>Proof of Stake (</a:t>
            </a:r>
            <a:r>
              <a:rPr lang="en-US" b="1" err="1">
                <a:solidFill>
                  <a:srgbClr val="0E0E0E"/>
                </a:solidFill>
                <a:effectLst/>
                <a:latin typeface=".SF NS"/>
              </a:rPr>
              <a:t>PoS</a:t>
            </a:r>
            <a:r>
              <a:rPr lang="en-US" b="1">
                <a:solidFill>
                  <a:srgbClr val="0E0E0E"/>
                </a:solidFill>
                <a:effectLst/>
                <a:latin typeface=".SF NS"/>
              </a:rPr>
              <a:t>)</a:t>
            </a:r>
            <a:r>
              <a:rPr lang="en-US">
                <a:solidFill>
                  <a:srgbClr val="0E0E0E"/>
                </a:solidFill>
                <a:effectLst/>
                <a:latin typeface=".SF NS"/>
              </a:rPr>
              <a:t> is a consensus mechanism that allows the Ethereum network to operate without needing the intensive computational power required by Proof of Work (</a:t>
            </a:r>
            <a:r>
              <a:rPr lang="en-US" err="1">
                <a:solidFill>
                  <a:srgbClr val="0E0E0E"/>
                </a:solidFill>
                <a:effectLst/>
                <a:latin typeface=".SF NS"/>
              </a:rPr>
              <a:t>PoW</a:t>
            </a:r>
            <a:r>
              <a:rPr lang="en-US">
                <a:solidFill>
                  <a:srgbClr val="0E0E0E"/>
                </a:solidFill>
                <a:effectLst/>
                <a:latin typeface=".SF NS"/>
              </a:rPr>
              <a:t>). Instead of relying on miners, Ethereum </a:t>
            </a:r>
            <a:r>
              <a:rPr lang="en-US" err="1">
                <a:solidFill>
                  <a:srgbClr val="0E0E0E"/>
                </a:solidFill>
                <a:effectLst/>
                <a:latin typeface=".SF NS"/>
              </a:rPr>
              <a:t>PoS</a:t>
            </a:r>
            <a:r>
              <a:rPr lang="en-US">
                <a:solidFill>
                  <a:srgbClr val="0E0E0E"/>
                </a:solidFill>
                <a:effectLst/>
                <a:latin typeface=".SF NS"/>
              </a:rPr>
              <a:t> depends on a network of validators who “stake” their own cryptocurrency to participate in the network. Here’s a step-by-step breakdown of how it works: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1. Staking ETH to Become a Validator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chosen to validate new transactions and blocks based on how much ETH they have staked (locked up as collateral) in the network.</a:t>
            </a:r>
          </a:p>
          <a:p>
            <a:r>
              <a:rPr lang="en-US">
                <a:solidFill>
                  <a:srgbClr val="0E0E0E"/>
                </a:solidFill>
                <a:effectLst/>
                <a:latin typeface=".SF NS"/>
              </a:rPr>
              <a:t>• To become a validator on Ethereum, a participant needs to lock up a minimum of 32 ETH in a smart contract.</a:t>
            </a:r>
          </a:p>
          <a:p>
            <a:r>
              <a:rPr lang="en-US">
                <a:solidFill>
                  <a:srgbClr val="0E0E0E"/>
                </a:solidFill>
                <a:effectLst/>
                <a:latin typeface=".SF NS"/>
              </a:rPr>
              <a:t>• By staking their ETH, validators essentially vouch for the security and accuracy of the transactions on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2. Selection of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randomly selected to propose new blocks or validate proposed blocks created by other validators.</a:t>
            </a:r>
          </a:p>
          <a:p>
            <a:r>
              <a:rPr lang="en-US">
                <a:solidFill>
                  <a:srgbClr val="0E0E0E"/>
                </a:solidFill>
                <a:effectLst/>
                <a:latin typeface=".SF NS"/>
              </a:rPr>
              <a:t>• The more ETH a validator stakes, the higher their chances of being chosen, although selection remains largely randomized to avoid concentration of power.</a:t>
            </a:r>
          </a:p>
          <a:p>
            <a:r>
              <a:rPr lang="en-US">
                <a:solidFill>
                  <a:srgbClr val="0E0E0E"/>
                </a:solidFill>
                <a:effectLst/>
                <a:latin typeface=".SF NS"/>
              </a:rPr>
              <a:t>• This randomness also discourages any one entity from gaining control over the network and ensures a fairer distribution of opportunities to validate blocks.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3. Validation and Block Proposal</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Once a validator is chosen, they check the validity of a new block by ensuring all transactions are legitimate and that the block follows Ethereum’s consensus rules.</a:t>
            </a:r>
          </a:p>
          <a:p>
            <a:r>
              <a:rPr lang="en-US">
                <a:solidFill>
                  <a:srgbClr val="0E0E0E"/>
                </a:solidFill>
                <a:effectLst/>
                <a:latin typeface=".SF NS"/>
              </a:rPr>
              <a:t>• After validation, other validators on the network confirm and “attest” that the block is correct.</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4. Rewards for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earn rewards in the form of additional ETH for correctly validating and attesting blocks.</a:t>
            </a:r>
          </a:p>
          <a:p>
            <a:r>
              <a:rPr lang="en-US">
                <a:solidFill>
                  <a:srgbClr val="0E0E0E"/>
                </a:solidFill>
                <a:effectLst/>
                <a:latin typeface=".SF NS"/>
              </a:rPr>
              <a:t>• The rewards are proportional to the amount of ETH staked, incentivizing validators to behave honestly.</a:t>
            </a:r>
          </a:p>
          <a:p>
            <a:r>
              <a:rPr lang="en-US">
                <a:solidFill>
                  <a:srgbClr val="0E0E0E"/>
                </a:solidFill>
                <a:effectLst/>
                <a:latin typeface=".SF NS"/>
              </a:rPr>
              <a:t>• Validators are also rewarded for keeping the network secure, participating actively, and being available to perform their duties.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5. Penalties for Misbehavior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can be penalized or “slashed” if they attempt to validate fraudulent transactions or go offline frequently.</a:t>
            </a:r>
          </a:p>
          <a:p>
            <a:r>
              <a:rPr lang="en-US">
                <a:solidFill>
                  <a:srgbClr val="0E0E0E"/>
                </a:solidFill>
                <a:effectLst/>
                <a:latin typeface=".SF NS"/>
              </a:rPr>
              <a:t>• “Slashing” is a process where a portion of the validator’s staked ETH is deducted if they behave maliciously or violate protocol rules.</a:t>
            </a:r>
          </a:p>
          <a:p>
            <a:r>
              <a:rPr lang="en-US">
                <a:solidFill>
                  <a:srgbClr val="0E0E0E"/>
                </a:solidFill>
                <a:effectLst/>
                <a:latin typeface=".SF NS"/>
              </a:rPr>
              <a:t>• These penalties help to dissuade dishonest actions and ensure that validators are motivated to act in the best interest of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6. Finality with Casper FFG</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Ethereum uses the </a:t>
            </a:r>
            <a:r>
              <a:rPr lang="en-US" b="1">
                <a:solidFill>
                  <a:srgbClr val="0E0E0E"/>
                </a:solidFill>
                <a:effectLst/>
                <a:latin typeface=".SF NS"/>
              </a:rPr>
              <a:t>Casper FFG</a:t>
            </a:r>
            <a:r>
              <a:rPr lang="en-US">
                <a:solidFill>
                  <a:srgbClr val="0E0E0E"/>
                </a:solidFill>
                <a:effectLst/>
                <a:latin typeface=".SF NS"/>
              </a:rPr>
              <a:t> (Friendly Finality Gadget) to achieve “finality,” ensuring that validated transactions are permanent and cannot be altered.</a:t>
            </a:r>
          </a:p>
          <a:p>
            <a:r>
              <a:rPr lang="en-US">
                <a:solidFill>
                  <a:srgbClr val="0E0E0E"/>
                </a:solidFill>
                <a:effectLst/>
                <a:latin typeface=".SF NS"/>
              </a:rPr>
              <a:t>• Validators collectively agree on which blocks are finalized, preventing potential network forks and ensuring the continuity of the Ethereum blockchain.</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Advantages of Ethereum’s Proof of Stake</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Energy Efficiency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consumes far less energy than </a:t>
            </a:r>
            <a:r>
              <a:rPr lang="en-US" err="1">
                <a:solidFill>
                  <a:srgbClr val="0E0E0E"/>
                </a:solidFill>
                <a:effectLst/>
                <a:latin typeface=".SF NS"/>
              </a:rPr>
              <a:t>PoW</a:t>
            </a:r>
            <a:r>
              <a:rPr lang="en-US">
                <a:solidFill>
                  <a:srgbClr val="0E0E0E"/>
                </a:solidFill>
                <a:effectLst/>
                <a:latin typeface=".SF NS"/>
              </a:rPr>
              <a:t>, as it doesn’t require intensive mining computations.</a:t>
            </a:r>
          </a:p>
          <a:p>
            <a:r>
              <a:rPr lang="en-US">
                <a:solidFill>
                  <a:srgbClr val="0E0E0E"/>
                </a:solidFill>
                <a:effectLst/>
                <a:latin typeface=".SF NS"/>
              </a:rPr>
              <a:t>• </a:t>
            </a:r>
            <a:r>
              <a:rPr lang="en-US" b="1">
                <a:solidFill>
                  <a:srgbClr val="0E0E0E"/>
                </a:solidFill>
                <a:effectLst/>
                <a:latin typeface=".SF NS"/>
              </a:rPr>
              <a:t>Lower Entry Barriers</a:t>
            </a:r>
            <a:r>
              <a:rPr lang="en-US">
                <a:solidFill>
                  <a:srgbClr val="0E0E0E"/>
                </a:solidFill>
                <a:effectLst/>
                <a:latin typeface=".SF NS"/>
              </a:rPr>
              <a:t>: Users can participate in staking pools or use services that allow them to stake less than the 32 ETH minimum if they don’t have enough ETH to become validators on their own.</a:t>
            </a:r>
          </a:p>
          <a:p>
            <a:r>
              <a:rPr lang="en-US">
                <a:solidFill>
                  <a:srgbClr val="0E0E0E"/>
                </a:solidFill>
                <a:effectLst/>
                <a:latin typeface=".SF NS"/>
              </a:rPr>
              <a:t>• </a:t>
            </a:r>
            <a:r>
              <a:rPr lang="en-US" b="1">
                <a:solidFill>
                  <a:srgbClr val="0E0E0E"/>
                </a:solidFill>
                <a:effectLst/>
                <a:latin typeface=".SF NS"/>
              </a:rPr>
              <a:t>Increased Security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makes attacks more costly. To carry out a 51% attack, an attacker would need to control 51% of all staked ETH, which is prohibitively expensive.</a:t>
            </a:r>
          </a:p>
          <a:p>
            <a:r>
              <a:rPr lang="en-US">
                <a:solidFill>
                  <a:srgbClr val="0E0E0E"/>
                </a:solidFill>
                <a:effectLst/>
                <a:latin typeface=".SF NS"/>
              </a:rPr>
              <a:t>• </a:t>
            </a:r>
            <a:r>
              <a:rPr lang="en-US" b="1">
                <a:solidFill>
                  <a:srgbClr val="0E0E0E"/>
                </a:solidFill>
                <a:effectLst/>
                <a:latin typeface=".SF NS"/>
              </a:rPr>
              <a:t>Network Participation</a:t>
            </a:r>
            <a:r>
              <a:rPr lang="en-US">
                <a:solidFill>
                  <a:srgbClr val="0E0E0E"/>
                </a:solidFill>
                <a:effectLst/>
                <a:latin typeface=".SF NS"/>
              </a:rPr>
              <a:t>: Users who stake are financially incentivized to support network security and behave honestly, aligning individual incentives with network stability.</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Risks and Challenges of </a:t>
            </a:r>
            <a:r>
              <a:rPr lang="en-US" b="1" err="1">
                <a:solidFill>
                  <a:srgbClr val="0E0E0E"/>
                </a:solidFill>
                <a:effectLst/>
                <a:latin typeface=".SF NS"/>
              </a:rPr>
              <a:t>PoS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Centralization Risk</a:t>
            </a:r>
            <a:r>
              <a:rPr lang="en-US">
                <a:solidFill>
                  <a:srgbClr val="0E0E0E"/>
                </a:solidFill>
                <a:effectLst/>
                <a:latin typeface=".SF NS"/>
              </a:rPr>
              <a:t>: Large holders of ETH could stake more ETH, potentially concentrating power among a small number of validators.</a:t>
            </a:r>
          </a:p>
          <a:p>
            <a:r>
              <a:rPr lang="en-US">
                <a:solidFill>
                  <a:srgbClr val="0E0E0E"/>
                </a:solidFill>
                <a:effectLst/>
                <a:latin typeface=".SF NS"/>
              </a:rPr>
              <a:t>• </a:t>
            </a:r>
            <a:r>
              <a:rPr lang="en-US" b="1">
                <a:solidFill>
                  <a:srgbClr val="0E0E0E"/>
                </a:solidFill>
                <a:effectLst/>
                <a:latin typeface=".SF NS"/>
              </a:rPr>
              <a:t>Slashing Risks</a:t>
            </a:r>
            <a:r>
              <a:rPr lang="en-US">
                <a:solidFill>
                  <a:srgbClr val="0E0E0E"/>
                </a:solidFill>
                <a:effectLst/>
                <a:latin typeface=".SF NS"/>
              </a:rPr>
              <a:t>: Validators risk losing their staked ETH if they perform incorrectly, which can be a risk for less technical participants.</a:t>
            </a:r>
          </a:p>
          <a:p>
            <a:r>
              <a:rPr lang="en-US">
                <a:solidFill>
                  <a:srgbClr val="0E0E0E"/>
                </a:solidFill>
                <a:effectLst/>
                <a:latin typeface=".SF NS"/>
              </a:rPr>
              <a:t>• </a:t>
            </a:r>
            <a:r>
              <a:rPr lang="en-US" b="1">
                <a:solidFill>
                  <a:srgbClr val="0E0E0E"/>
                </a:solidFill>
                <a:effectLst/>
                <a:latin typeface=".SF NS"/>
              </a:rPr>
              <a:t>Liquidity Constraint</a:t>
            </a:r>
            <a:r>
              <a:rPr lang="en-US">
                <a:solidFill>
                  <a:srgbClr val="0E0E0E"/>
                </a:solidFill>
                <a:effectLst/>
                <a:latin typeface=".SF NS"/>
              </a:rPr>
              <a:t>: Staked ETH is locked up and not immediately accessible, reducing liquidity for participants.</a:t>
            </a: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Ethereum’s move to </a:t>
            </a:r>
            <a:r>
              <a:rPr lang="en-US" err="1">
                <a:solidFill>
                  <a:srgbClr val="0E0E0E"/>
                </a:solidFill>
                <a:effectLst/>
                <a:latin typeface=".SF NS"/>
              </a:rPr>
              <a:t>PoS</a:t>
            </a:r>
            <a:r>
              <a:rPr lang="en-US">
                <a:solidFill>
                  <a:srgbClr val="0E0E0E"/>
                </a:solidFill>
                <a:effectLst/>
                <a:latin typeface=".SF NS"/>
              </a:rPr>
              <a:t> with the </a:t>
            </a:r>
            <a:r>
              <a:rPr lang="en-US" b="1">
                <a:solidFill>
                  <a:srgbClr val="0E0E0E"/>
                </a:solidFill>
                <a:effectLst/>
                <a:latin typeface=".SF NS"/>
              </a:rPr>
              <a:t>Ethereum 2.0 upgrade</a:t>
            </a:r>
            <a:r>
              <a:rPr lang="en-US">
                <a:solidFill>
                  <a:srgbClr val="0E0E0E"/>
                </a:solidFill>
                <a:effectLst/>
                <a:latin typeface=".SF NS"/>
              </a:rPr>
              <a:t> (also known as “The Merge”) represents a shift towards a more scalable, sustainable, and secure network. The transition to </a:t>
            </a:r>
            <a:r>
              <a:rPr lang="en-US" err="1">
                <a:solidFill>
                  <a:srgbClr val="0E0E0E"/>
                </a:solidFill>
                <a:effectLst/>
                <a:latin typeface=".SF NS"/>
              </a:rPr>
              <a:t>PoS</a:t>
            </a:r>
            <a:r>
              <a:rPr lang="en-US">
                <a:solidFill>
                  <a:srgbClr val="0E0E0E"/>
                </a:solidFill>
                <a:effectLst/>
                <a:latin typeface=".SF NS"/>
              </a:rPr>
              <a:t> has been one of the most significant updates to Ethereum, aligning its technology with environmental sustainability and enhancing the network’s decentralization and security.</a:t>
            </a:r>
          </a:p>
          <a:p>
            <a:pPr algn="l">
              <a:buFont typeface="Arial" panose="020B0604020202020204" pitchFamily="34" charset="0"/>
              <a:buChar char="•"/>
            </a:pPr>
            <a:endParaRPr lang="en-US" b="0" i="0" u="none" strike="noStrike">
              <a:solidFill>
                <a:srgbClr val="121212"/>
              </a:solidFill>
              <a:effectLst/>
              <a:latin typeface="Inter"/>
            </a:endParaRPr>
          </a:p>
        </p:txBody>
      </p:sp>
      <p:sp>
        <p:nvSpPr>
          <p:cNvPr id="4" name="Slide Number Placeholder 3">
            <a:extLst>
              <a:ext uri="{FF2B5EF4-FFF2-40B4-BE49-F238E27FC236}">
                <a16:creationId xmlns:a16="http://schemas.microsoft.com/office/drawing/2014/main" id="{B34E2F16-983D-9043-3818-9947BFF93B54}"/>
              </a:ext>
            </a:extLst>
          </p:cNvPr>
          <p:cNvSpPr>
            <a:spLocks noGrp="1"/>
          </p:cNvSpPr>
          <p:nvPr>
            <p:ph type="sldNum" sz="quarter" idx="5"/>
          </p:nvPr>
        </p:nvSpPr>
        <p:spPr/>
        <p:txBody>
          <a:bodyPr/>
          <a:lstStyle/>
          <a:p>
            <a:fld id="{658530A7-EE91-EC42-BF27-7C654D5B9F98}" type="slidenum">
              <a:rPr lang="en-US" smtClean="0"/>
              <a:t>20</a:t>
            </a:fld>
            <a:endParaRPr lang="en-US"/>
          </a:p>
        </p:txBody>
      </p:sp>
    </p:spTree>
    <p:extLst>
      <p:ext uri="{BB962C8B-B14F-4D97-AF65-F5344CB8AC3E}">
        <p14:creationId xmlns:p14="http://schemas.microsoft.com/office/powerpoint/2010/main" val="2544933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Arthur</a:t>
            </a:r>
          </a:p>
          <a:p>
            <a:endParaRPr lang="en-US"/>
          </a:p>
          <a:p>
            <a:r>
              <a:rPr lang="en-US"/>
              <a:t>1.    Purpose:</a:t>
            </a:r>
          </a:p>
          <a:p>
            <a:r>
              <a:rPr lang="en-US"/>
              <a:t>    •    Bitcoin: Primarily a digital currency. With limited set of transaction types, data types, and</a:t>
            </a:r>
          </a:p>
          <a:p>
            <a:r>
              <a:rPr lang="en-US"/>
              <a:t>sizes of data storage that limits the applications that could run directly on Bitcoin</a:t>
            </a:r>
          </a:p>
          <a:p>
            <a:r>
              <a:rPr lang="en-US"/>
              <a:t>    •    Ethereum: A platform for decentralized applications and smart contracts.</a:t>
            </a:r>
          </a:p>
          <a:p>
            <a:r>
              <a:rPr lang="en-US"/>
              <a:t>2.    Consensus Mechanism:</a:t>
            </a:r>
          </a:p>
          <a:p>
            <a:r>
              <a:rPr lang="en-US"/>
              <a:t>    •    Bitcoin: Proof of Work (PoW).</a:t>
            </a:r>
          </a:p>
          <a:p>
            <a:r>
              <a:rPr lang="en-US"/>
              <a:t>    •    Ethereum (post-merge): Proof of Stake (</a:t>
            </a:r>
            <a:r>
              <a:rPr lang="en-US" err="1"/>
              <a:t>PoS</a:t>
            </a:r>
            <a:r>
              <a:rPr lang="en-US"/>
              <a:t>) – more energy-efficient.</a:t>
            </a:r>
          </a:p>
          <a:p>
            <a:r>
              <a:rPr lang="en-US"/>
              <a:t>3.    Use Cases:</a:t>
            </a:r>
          </a:p>
          <a:p>
            <a:r>
              <a:rPr lang="en-US"/>
              <a:t>    •    Bitcoin: Transactions and store of value.</a:t>
            </a:r>
          </a:p>
          <a:p>
            <a:r>
              <a:rPr lang="en-US"/>
              <a:t>    •    Ethereum: Decentralized Finance (DeFi), NFTs, DAOs, </a:t>
            </a:r>
            <a:r>
              <a:rPr lang="en-US" err="1"/>
              <a:t>DApps</a:t>
            </a:r>
            <a:r>
              <a:rPr lang="en-US"/>
              <a:t>.</a:t>
            </a:r>
          </a:p>
          <a:p>
            <a:endParaRPr lang="en-US"/>
          </a:p>
          <a:p>
            <a:r>
              <a:rPr lang="en-US" b="1"/>
              <a:t>Turing complete</a:t>
            </a:r>
            <a:r>
              <a:rPr lang="en-US"/>
              <a:t> = Ethereum can straightforwardly function as a general-purpose computer.</a:t>
            </a:r>
          </a:p>
          <a:p>
            <a:r>
              <a:rPr lang="en-US"/>
              <a:t>cannot predict whether a program will terminate by simulating it on a computer</a:t>
            </a:r>
          </a:p>
        </p:txBody>
      </p:sp>
      <p:sp>
        <p:nvSpPr>
          <p:cNvPr id="4" name="Slide Number Placeholder 3"/>
          <p:cNvSpPr>
            <a:spLocks noGrp="1"/>
          </p:cNvSpPr>
          <p:nvPr>
            <p:ph type="sldNum" sz="quarter" idx="5"/>
          </p:nvPr>
        </p:nvSpPr>
        <p:spPr/>
        <p:txBody>
          <a:bodyPr/>
          <a:lstStyle/>
          <a:p>
            <a:fld id="{658530A7-EE91-EC42-BF27-7C654D5B9F98}" type="slidenum">
              <a:rPr lang="en-US" smtClean="0"/>
              <a:t>3</a:t>
            </a:fld>
            <a:endParaRPr lang="en-US"/>
          </a:p>
        </p:txBody>
      </p:sp>
    </p:spTree>
    <p:extLst>
      <p:ext uri="{BB962C8B-B14F-4D97-AF65-F5344CB8AC3E}">
        <p14:creationId xmlns:p14="http://schemas.microsoft.com/office/powerpoint/2010/main" val="3357559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78908-4128-13B1-AE57-AA8692032B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7DC4CA-7400-9644-304C-5C113D208D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90E387-F012-3480-0D25-AC0CEAC627E5}"/>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121212"/>
                </a:solidFill>
                <a:effectLst/>
                <a:latin typeface="Inter"/>
              </a:rPr>
              <a:t>Owen</a:t>
            </a:r>
          </a:p>
          <a:p>
            <a:pPr algn="l">
              <a:buFont typeface="Arial" panose="020B0604020202020204" pitchFamily="34" charset="0"/>
              <a:buChar char="•"/>
            </a:pPr>
            <a:endParaRPr lang="en-US" b="0" i="0" u="none" strike="noStrike">
              <a:solidFill>
                <a:srgbClr val="121212"/>
              </a:solidFill>
              <a:effectLst/>
              <a:latin typeface="Inter"/>
            </a:endParaRPr>
          </a:p>
          <a:p>
            <a:pPr algn="l">
              <a:buFont typeface="Arial" panose="020B0604020202020204" pitchFamily="34" charset="0"/>
              <a:buChar char="•"/>
            </a:pPr>
            <a:r>
              <a:rPr lang="en-US" b="0" i="0" u="none" strike="noStrike">
                <a:solidFill>
                  <a:srgbClr val="121212"/>
                </a:solidFill>
                <a:effectLst/>
                <a:latin typeface="Inter"/>
              </a:rPr>
              <a:t>The execution client (also known as the Execution Engine, EL client or formerly the Eth1 client) listens to new transactions broadcasted in the network, executes them in EVM, and holds the latest state and database of all current Ethereum data.</a:t>
            </a:r>
          </a:p>
          <a:p>
            <a:pPr algn="l">
              <a:buFont typeface="Arial" panose="020B0604020202020204" pitchFamily="34" charset="0"/>
              <a:buChar char="•"/>
            </a:pPr>
            <a:r>
              <a:rPr lang="en-US" b="0" i="0" u="none" strike="noStrike">
                <a:solidFill>
                  <a:srgbClr val="121212"/>
                </a:solidFill>
                <a:effectLst/>
                <a:latin typeface="Inter"/>
              </a:rPr>
              <a:t>The consensus client (also known as the Beacon Node, CL client or formerly the Eth2 client) implements the proof-of-stake consensus algorithm, which enables the network to achieve agreement based on validated data from the execution client. There is also a third piece of software, known as a 'validator' that can be added to the consensus client, allowing a node to participate in securing the network.</a:t>
            </a:r>
          </a:p>
          <a:p>
            <a:pPr algn="l">
              <a:buFont typeface="Arial" panose="020B0604020202020204" pitchFamily="34" charset="0"/>
              <a:buChar char="•"/>
            </a:pPr>
            <a:endParaRPr lang="en-US" b="0" i="0" u="none" strike="noStrike">
              <a:solidFill>
                <a:srgbClr val="121212"/>
              </a:solidFill>
              <a:effectLst/>
              <a:latin typeface="Inter"/>
            </a:endParaRPr>
          </a:p>
          <a:p>
            <a:pPr algn="l">
              <a:buFont typeface="Arial" panose="020B0604020202020204" pitchFamily="34" charset="0"/>
              <a:buChar char="•"/>
            </a:pPr>
            <a:endParaRPr lang="en-US" b="0" i="0" u="none" strike="noStrike">
              <a:solidFill>
                <a:srgbClr val="121212"/>
              </a:solidFill>
              <a:effectLst/>
              <a:latin typeface="Inter"/>
            </a:endParaRPr>
          </a:p>
          <a:p>
            <a:r>
              <a:rPr lang="en-US">
                <a:solidFill>
                  <a:srgbClr val="0E0E0E"/>
                </a:solidFill>
                <a:effectLst/>
                <a:latin typeface=".SF NS"/>
              </a:rPr>
              <a:t>Ethereum’s </a:t>
            </a:r>
            <a:r>
              <a:rPr lang="en-US" b="1">
                <a:solidFill>
                  <a:srgbClr val="0E0E0E"/>
                </a:solidFill>
                <a:effectLst/>
                <a:latin typeface=".SF NS"/>
              </a:rPr>
              <a:t>Proof of Stake (</a:t>
            </a:r>
            <a:r>
              <a:rPr lang="en-US" b="1" err="1">
                <a:solidFill>
                  <a:srgbClr val="0E0E0E"/>
                </a:solidFill>
                <a:effectLst/>
                <a:latin typeface=".SF NS"/>
              </a:rPr>
              <a:t>PoS</a:t>
            </a:r>
            <a:r>
              <a:rPr lang="en-US" b="1">
                <a:solidFill>
                  <a:srgbClr val="0E0E0E"/>
                </a:solidFill>
                <a:effectLst/>
                <a:latin typeface=".SF NS"/>
              </a:rPr>
              <a:t>)</a:t>
            </a:r>
            <a:r>
              <a:rPr lang="en-US">
                <a:solidFill>
                  <a:srgbClr val="0E0E0E"/>
                </a:solidFill>
                <a:effectLst/>
                <a:latin typeface=".SF NS"/>
              </a:rPr>
              <a:t> is a consensus mechanism that allows the Ethereum network to operate without needing the intensive computational power required by Proof of Work (</a:t>
            </a:r>
            <a:r>
              <a:rPr lang="en-US" err="1">
                <a:solidFill>
                  <a:srgbClr val="0E0E0E"/>
                </a:solidFill>
                <a:effectLst/>
                <a:latin typeface=".SF NS"/>
              </a:rPr>
              <a:t>PoW</a:t>
            </a:r>
            <a:r>
              <a:rPr lang="en-US">
                <a:solidFill>
                  <a:srgbClr val="0E0E0E"/>
                </a:solidFill>
                <a:effectLst/>
                <a:latin typeface=".SF NS"/>
              </a:rPr>
              <a:t>). Instead of relying on miners, Ethereum </a:t>
            </a:r>
            <a:r>
              <a:rPr lang="en-US" err="1">
                <a:solidFill>
                  <a:srgbClr val="0E0E0E"/>
                </a:solidFill>
                <a:effectLst/>
                <a:latin typeface=".SF NS"/>
              </a:rPr>
              <a:t>PoS</a:t>
            </a:r>
            <a:r>
              <a:rPr lang="en-US">
                <a:solidFill>
                  <a:srgbClr val="0E0E0E"/>
                </a:solidFill>
                <a:effectLst/>
                <a:latin typeface=".SF NS"/>
              </a:rPr>
              <a:t> depends on a network of validators who “stake” their own cryptocurrency to participate in the network. Here’s a step-by-step breakdown of how it works: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1. Staking ETH to Become a Validator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chosen to validate new transactions and blocks based on how much ETH they have staked (locked up as collateral) in the network.</a:t>
            </a:r>
          </a:p>
          <a:p>
            <a:r>
              <a:rPr lang="en-US">
                <a:solidFill>
                  <a:srgbClr val="0E0E0E"/>
                </a:solidFill>
                <a:effectLst/>
                <a:latin typeface=".SF NS"/>
              </a:rPr>
              <a:t>• To become a validator on Ethereum, a participant needs to lock up a minimum of 32 ETH in a smart contract.</a:t>
            </a:r>
          </a:p>
          <a:p>
            <a:r>
              <a:rPr lang="en-US">
                <a:solidFill>
                  <a:srgbClr val="0E0E0E"/>
                </a:solidFill>
                <a:effectLst/>
                <a:latin typeface=".SF NS"/>
              </a:rPr>
              <a:t>• By staking their ETH, validators essentially vouch for the security and accuracy of the transactions on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2. Selection of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randomly selected to propose new blocks or validate proposed blocks created by other validators.</a:t>
            </a:r>
          </a:p>
          <a:p>
            <a:r>
              <a:rPr lang="en-US">
                <a:solidFill>
                  <a:srgbClr val="0E0E0E"/>
                </a:solidFill>
                <a:effectLst/>
                <a:latin typeface=".SF NS"/>
              </a:rPr>
              <a:t>• The more ETH a validator stakes, the higher their chances of being chosen, although selection remains largely randomized to avoid concentration of power.</a:t>
            </a:r>
          </a:p>
          <a:p>
            <a:r>
              <a:rPr lang="en-US">
                <a:solidFill>
                  <a:srgbClr val="0E0E0E"/>
                </a:solidFill>
                <a:effectLst/>
                <a:latin typeface=".SF NS"/>
              </a:rPr>
              <a:t>• This randomness also discourages any one entity from gaining control over the network and ensures a fairer distribution of opportunities to validate blocks.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3. Validation and Block Proposal</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Once a validator is chosen, they check the validity of a new block by ensuring all transactions are legitimate and that the block follows Ethereum’s consensus rules.</a:t>
            </a:r>
          </a:p>
          <a:p>
            <a:r>
              <a:rPr lang="en-US">
                <a:solidFill>
                  <a:srgbClr val="0E0E0E"/>
                </a:solidFill>
                <a:effectLst/>
                <a:latin typeface=".SF NS"/>
              </a:rPr>
              <a:t>• After validation, other validators on the network confirm and “attest” that the block is correct.</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4. Rewards for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earn rewards in the form of additional ETH for correctly validating and attesting blocks.</a:t>
            </a:r>
          </a:p>
          <a:p>
            <a:r>
              <a:rPr lang="en-US">
                <a:solidFill>
                  <a:srgbClr val="0E0E0E"/>
                </a:solidFill>
                <a:effectLst/>
                <a:latin typeface=".SF NS"/>
              </a:rPr>
              <a:t>• The rewards are proportional to the amount of ETH staked, incentivizing validators to behave honestly.</a:t>
            </a:r>
          </a:p>
          <a:p>
            <a:r>
              <a:rPr lang="en-US">
                <a:solidFill>
                  <a:srgbClr val="0E0E0E"/>
                </a:solidFill>
                <a:effectLst/>
                <a:latin typeface=".SF NS"/>
              </a:rPr>
              <a:t>• Validators are also rewarded for keeping the network secure, participating actively, and being available to perform their duties.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5. Penalties for Misbehavior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can be penalized or “slashed” if they attempt to validate fraudulent transactions or go offline frequently.</a:t>
            </a:r>
          </a:p>
          <a:p>
            <a:r>
              <a:rPr lang="en-US">
                <a:solidFill>
                  <a:srgbClr val="0E0E0E"/>
                </a:solidFill>
                <a:effectLst/>
                <a:latin typeface=".SF NS"/>
              </a:rPr>
              <a:t>• “Slashing” is a process where a portion of the validator’s staked ETH is deducted if they behave maliciously or violate protocol rules.</a:t>
            </a:r>
          </a:p>
          <a:p>
            <a:r>
              <a:rPr lang="en-US">
                <a:solidFill>
                  <a:srgbClr val="0E0E0E"/>
                </a:solidFill>
                <a:effectLst/>
                <a:latin typeface=".SF NS"/>
              </a:rPr>
              <a:t>• These penalties help to dissuade dishonest actions and ensure that validators are motivated to act in the best interest of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6. Finality with Casper FFG</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Ethereum uses the </a:t>
            </a:r>
            <a:r>
              <a:rPr lang="en-US" b="1">
                <a:solidFill>
                  <a:srgbClr val="0E0E0E"/>
                </a:solidFill>
                <a:effectLst/>
                <a:latin typeface=".SF NS"/>
              </a:rPr>
              <a:t>Casper FFG</a:t>
            </a:r>
            <a:r>
              <a:rPr lang="en-US">
                <a:solidFill>
                  <a:srgbClr val="0E0E0E"/>
                </a:solidFill>
                <a:effectLst/>
                <a:latin typeface=".SF NS"/>
              </a:rPr>
              <a:t> (Friendly Finality Gadget) to achieve “finality,” ensuring that validated transactions are permanent and cannot be altered.</a:t>
            </a:r>
          </a:p>
          <a:p>
            <a:r>
              <a:rPr lang="en-US">
                <a:solidFill>
                  <a:srgbClr val="0E0E0E"/>
                </a:solidFill>
                <a:effectLst/>
                <a:latin typeface=".SF NS"/>
              </a:rPr>
              <a:t>• Validators collectively agree on which blocks are finalized, preventing potential network forks and ensuring the continuity of the Ethereum blockchain.</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Advantages of Ethereum’s Proof of Stake</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Energy Efficiency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consumes far less energy than </a:t>
            </a:r>
            <a:r>
              <a:rPr lang="en-US" err="1">
                <a:solidFill>
                  <a:srgbClr val="0E0E0E"/>
                </a:solidFill>
                <a:effectLst/>
                <a:latin typeface=".SF NS"/>
              </a:rPr>
              <a:t>PoW</a:t>
            </a:r>
            <a:r>
              <a:rPr lang="en-US">
                <a:solidFill>
                  <a:srgbClr val="0E0E0E"/>
                </a:solidFill>
                <a:effectLst/>
                <a:latin typeface=".SF NS"/>
              </a:rPr>
              <a:t>, as it doesn’t require intensive mining computations.</a:t>
            </a:r>
          </a:p>
          <a:p>
            <a:r>
              <a:rPr lang="en-US">
                <a:solidFill>
                  <a:srgbClr val="0E0E0E"/>
                </a:solidFill>
                <a:effectLst/>
                <a:latin typeface=".SF NS"/>
              </a:rPr>
              <a:t>• </a:t>
            </a:r>
            <a:r>
              <a:rPr lang="en-US" b="1">
                <a:solidFill>
                  <a:srgbClr val="0E0E0E"/>
                </a:solidFill>
                <a:effectLst/>
                <a:latin typeface=".SF NS"/>
              </a:rPr>
              <a:t>Lower Entry Barriers</a:t>
            </a:r>
            <a:r>
              <a:rPr lang="en-US">
                <a:solidFill>
                  <a:srgbClr val="0E0E0E"/>
                </a:solidFill>
                <a:effectLst/>
                <a:latin typeface=".SF NS"/>
              </a:rPr>
              <a:t>: Users can participate in staking pools or use services that allow them to stake less than the 32 ETH minimum if they don’t have enough ETH to become validators on their own.</a:t>
            </a:r>
          </a:p>
          <a:p>
            <a:r>
              <a:rPr lang="en-US">
                <a:solidFill>
                  <a:srgbClr val="0E0E0E"/>
                </a:solidFill>
                <a:effectLst/>
                <a:latin typeface=".SF NS"/>
              </a:rPr>
              <a:t>• </a:t>
            </a:r>
            <a:r>
              <a:rPr lang="en-US" b="1">
                <a:solidFill>
                  <a:srgbClr val="0E0E0E"/>
                </a:solidFill>
                <a:effectLst/>
                <a:latin typeface=".SF NS"/>
              </a:rPr>
              <a:t>Increased Security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makes attacks more costly. To carry out a 51% attack, an attacker would need to control 51% of all staked ETH, which is prohibitively expensive.</a:t>
            </a:r>
          </a:p>
          <a:p>
            <a:r>
              <a:rPr lang="en-US">
                <a:solidFill>
                  <a:srgbClr val="0E0E0E"/>
                </a:solidFill>
                <a:effectLst/>
                <a:latin typeface=".SF NS"/>
              </a:rPr>
              <a:t>• </a:t>
            </a:r>
            <a:r>
              <a:rPr lang="en-US" b="1">
                <a:solidFill>
                  <a:srgbClr val="0E0E0E"/>
                </a:solidFill>
                <a:effectLst/>
                <a:latin typeface=".SF NS"/>
              </a:rPr>
              <a:t>Network Participation</a:t>
            </a:r>
            <a:r>
              <a:rPr lang="en-US">
                <a:solidFill>
                  <a:srgbClr val="0E0E0E"/>
                </a:solidFill>
                <a:effectLst/>
                <a:latin typeface=".SF NS"/>
              </a:rPr>
              <a:t>: Users who stake are financially incentivized to support network security and behave honestly, aligning individual incentives with network stability.</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Risks and Challenges of </a:t>
            </a:r>
            <a:r>
              <a:rPr lang="en-US" b="1" err="1">
                <a:solidFill>
                  <a:srgbClr val="0E0E0E"/>
                </a:solidFill>
                <a:effectLst/>
                <a:latin typeface=".SF NS"/>
              </a:rPr>
              <a:t>PoS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Centralization Risk</a:t>
            </a:r>
            <a:r>
              <a:rPr lang="en-US">
                <a:solidFill>
                  <a:srgbClr val="0E0E0E"/>
                </a:solidFill>
                <a:effectLst/>
                <a:latin typeface=".SF NS"/>
              </a:rPr>
              <a:t>: Large holders of ETH could stake more ETH, potentially concentrating power among a small number of validators.</a:t>
            </a:r>
          </a:p>
          <a:p>
            <a:r>
              <a:rPr lang="en-US">
                <a:solidFill>
                  <a:srgbClr val="0E0E0E"/>
                </a:solidFill>
                <a:effectLst/>
                <a:latin typeface=".SF NS"/>
              </a:rPr>
              <a:t>• </a:t>
            </a:r>
            <a:r>
              <a:rPr lang="en-US" b="1">
                <a:solidFill>
                  <a:srgbClr val="0E0E0E"/>
                </a:solidFill>
                <a:effectLst/>
                <a:latin typeface=".SF NS"/>
              </a:rPr>
              <a:t>Slashing Risks</a:t>
            </a:r>
            <a:r>
              <a:rPr lang="en-US">
                <a:solidFill>
                  <a:srgbClr val="0E0E0E"/>
                </a:solidFill>
                <a:effectLst/>
                <a:latin typeface=".SF NS"/>
              </a:rPr>
              <a:t>: Validators risk losing their staked ETH if they perform incorrectly, which can be a risk for less technical participants.</a:t>
            </a:r>
          </a:p>
          <a:p>
            <a:r>
              <a:rPr lang="en-US">
                <a:solidFill>
                  <a:srgbClr val="0E0E0E"/>
                </a:solidFill>
                <a:effectLst/>
                <a:latin typeface=".SF NS"/>
              </a:rPr>
              <a:t>• </a:t>
            </a:r>
            <a:r>
              <a:rPr lang="en-US" b="1">
                <a:solidFill>
                  <a:srgbClr val="0E0E0E"/>
                </a:solidFill>
                <a:effectLst/>
                <a:latin typeface=".SF NS"/>
              </a:rPr>
              <a:t>Liquidity Constraint</a:t>
            </a:r>
            <a:r>
              <a:rPr lang="en-US">
                <a:solidFill>
                  <a:srgbClr val="0E0E0E"/>
                </a:solidFill>
                <a:effectLst/>
                <a:latin typeface=".SF NS"/>
              </a:rPr>
              <a:t>: Staked ETH is locked up and not immediately accessible, reducing liquidity for participants.</a:t>
            </a: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Ethereum’s move to </a:t>
            </a:r>
            <a:r>
              <a:rPr lang="en-US" err="1">
                <a:solidFill>
                  <a:srgbClr val="0E0E0E"/>
                </a:solidFill>
                <a:effectLst/>
                <a:latin typeface=".SF NS"/>
              </a:rPr>
              <a:t>PoS</a:t>
            </a:r>
            <a:r>
              <a:rPr lang="en-US">
                <a:solidFill>
                  <a:srgbClr val="0E0E0E"/>
                </a:solidFill>
                <a:effectLst/>
                <a:latin typeface=".SF NS"/>
              </a:rPr>
              <a:t> with the </a:t>
            </a:r>
            <a:r>
              <a:rPr lang="en-US" b="1">
                <a:solidFill>
                  <a:srgbClr val="0E0E0E"/>
                </a:solidFill>
                <a:effectLst/>
                <a:latin typeface=".SF NS"/>
              </a:rPr>
              <a:t>Ethereum 2.0 upgrade</a:t>
            </a:r>
            <a:r>
              <a:rPr lang="en-US">
                <a:solidFill>
                  <a:srgbClr val="0E0E0E"/>
                </a:solidFill>
                <a:effectLst/>
                <a:latin typeface=".SF NS"/>
              </a:rPr>
              <a:t> (also known as “The Merge”) represents a shift towards a more scalable, sustainable, and secure network. The transition to </a:t>
            </a:r>
            <a:r>
              <a:rPr lang="en-US" err="1">
                <a:solidFill>
                  <a:srgbClr val="0E0E0E"/>
                </a:solidFill>
                <a:effectLst/>
                <a:latin typeface=".SF NS"/>
              </a:rPr>
              <a:t>PoS</a:t>
            </a:r>
            <a:r>
              <a:rPr lang="en-US">
                <a:solidFill>
                  <a:srgbClr val="0E0E0E"/>
                </a:solidFill>
                <a:effectLst/>
                <a:latin typeface=".SF NS"/>
              </a:rPr>
              <a:t> has been one of the most significant updates to Ethereum, aligning its technology with environmental sustainability and enhancing the network’s decentralization and security.</a:t>
            </a:r>
          </a:p>
          <a:p>
            <a:pPr algn="l">
              <a:buFont typeface="Arial" panose="020B0604020202020204" pitchFamily="34" charset="0"/>
              <a:buChar char="•"/>
            </a:pPr>
            <a:endParaRPr lang="en-US" b="0" i="0" u="none" strike="noStrike">
              <a:solidFill>
                <a:srgbClr val="121212"/>
              </a:solidFill>
              <a:effectLst/>
              <a:latin typeface="Inter"/>
            </a:endParaRPr>
          </a:p>
        </p:txBody>
      </p:sp>
      <p:sp>
        <p:nvSpPr>
          <p:cNvPr id="4" name="Slide Number Placeholder 3">
            <a:extLst>
              <a:ext uri="{FF2B5EF4-FFF2-40B4-BE49-F238E27FC236}">
                <a16:creationId xmlns:a16="http://schemas.microsoft.com/office/drawing/2014/main" id="{2FF1529B-97C3-CEFE-3091-4B5B2AC83C35}"/>
              </a:ext>
            </a:extLst>
          </p:cNvPr>
          <p:cNvSpPr>
            <a:spLocks noGrp="1"/>
          </p:cNvSpPr>
          <p:nvPr>
            <p:ph type="sldNum" sz="quarter" idx="5"/>
          </p:nvPr>
        </p:nvSpPr>
        <p:spPr/>
        <p:txBody>
          <a:bodyPr/>
          <a:lstStyle/>
          <a:p>
            <a:fld id="{658530A7-EE91-EC42-BF27-7C654D5B9F98}" type="slidenum">
              <a:rPr lang="en-US" smtClean="0"/>
              <a:t>21</a:t>
            </a:fld>
            <a:endParaRPr lang="en-US"/>
          </a:p>
        </p:txBody>
      </p:sp>
    </p:spTree>
    <p:extLst>
      <p:ext uri="{BB962C8B-B14F-4D97-AF65-F5344CB8AC3E}">
        <p14:creationId xmlns:p14="http://schemas.microsoft.com/office/powerpoint/2010/main" val="41557423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C7FB1-01CE-0D0E-728D-C0C5A4B820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D91A7D-947B-4410-21C9-5F7A18ABC2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E15729-B01C-B9C8-4044-2F0CDFAC2371}"/>
              </a:ext>
            </a:extLst>
          </p:cNvPr>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r>
              <a:rPr lang="en-US">
                <a:solidFill>
                  <a:srgbClr val="0E0E0E"/>
                </a:solidFill>
                <a:effectLst/>
                <a:latin typeface=".SF NS"/>
              </a:rPr>
              <a:t>Ethereum’s </a:t>
            </a:r>
            <a:r>
              <a:rPr lang="en-US" b="1">
                <a:solidFill>
                  <a:srgbClr val="0E0E0E"/>
                </a:solidFill>
                <a:effectLst/>
                <a:latin typeface=".SF NS"/>
              </a:rPr>
              <a:t>Proof of Stake (</a:t>
            </a:r>
            <a:r>
              <a:rPr lang="en-US" b="1" err="1">
                <a:solidFill>
                  <a:srgbClr val="0E0E0E"/>
                </a:solidFill>
                <a:effectLst/>
                <a:latin typeface=".SF NS"/>
              </a:rPr>
              <a:t>PoS</a:t>
            </a:r>
            <a:r>
              <a:rPr lang="en-US" b="1">
                <a:solidFill>
                  <a:srgbClr val="0E0E0E"/>
                </a:solidFill>
                <a:effectLst/>
                <a:latin typeface=".SF NS"/>
              </a:rPr>
              <a:t>)</a:t>
            </a:r>
            <a:r>
              <a:rPr lang="en-US">
                <a:solidFill>
                  <a:srgbClr val="0E0E0E"/>
                </a:solidFill>
                <a:effectLst/>
                <a:latin typeface=".SF NS"/>
              </a:rPr>
              <a:t> is a consensus mechanism that allows the Ethereum network to operate without needing the intensive computational power required by Proof of Work (</a:t>
            </a:r>
            <a:r>
              <a:rPr lang="en-US" err="1">
                <a:solidFill>
                  <a:srgbClr val="0E0E0E"/>
                </a:solidFill>
                <a:effectLst/>
                <a:latin typeface=".SF NS"/>
              </a:rPr>
              <a:t>PoW</a:t>
            </a:r>
            <a:r>
              <a:rPr lang="en-US">
                <a:solidFill>
                  <a:srgbClr val="0E0E0E"/>
                </a:solidFill>
                <a:effectLst/>
                <a:latin typeface=".SF NS"/>
              </a:rPr>
              <a:t>). Instead of relying on miners, Ethereum </a:t>
            </a:r>
            <a:r>
              <a:rPr lang="en-US" err="1">
                <a:solidFill>
                  <a:srgbClr val="0E0E0E"/>
                </a:solidFill>
                <a:effectLst/>
                <a:latin typeface=".SF NS"/>
              </a:rPr>
              <a:t>PoS</a:t>
            </a:r>
            <a:r>
              <a:rPr lang="en-US">
                <a:solidFill>
                  <a:srgbClr val="0E0E0E"/>
                </a:solidFill>
                <a:effectLst/>
                <a:latin typeface=".SF NS"/>
              </a:rPr>
              <a:t> depends on a network of validators who “stake” their own cryptocurrency to participate in the network. Here’s a step-by-step breakdown of how it works: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1. Staking ETH to Become a Validator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chosen to validate new transactions and blocks based on how much ETH they have staked (locked up as collateral) in the network.</a:t>
            </a:r>
          </a:p>
          <a:p>
            <a:r>
              <a:rPr lang="en-US">
                <a:solidFill>
                  <a:srgbClr val="0E0E0E"/>
                </a:solidFill>
                <a:effectLst/>
                <a:latin typeface=".SF NS"/>
              </a:rPr>
              <a:t>• To become a validator on Ethereum, a participant needs to lock up a minimum of 32 ETH in a smart contract.</a:t>
            </a:r>
          </a:p>
          <a:p>
            <a:r>
              <a:rPr lang="en-US">
                <a:solidFill>
                  <a:srgbClr val="0E0E0E"/>
                </a:solidFill>
                <a:effectLst/>
                <a:latin typeface=".SF NS"/>
              </a:rPr>
              <a:t>• By staking their ETH, validators essentially vouch for the security and accuracy of the transactions on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2. Selection of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are randomly selected to propose new blocks or validate proposed blocks created by other validators.</a:t>
            </a:r>
          </a:p>
          <a:p>
            <a:r>
              <a:rPr lang="en-US">
                <a:solidFill>
                  <a:srgbClr val="0E0E0E"/>
                </a:solidFill>
                <a:effectLst/>
                <a:latin typeface=".SF NS"/>
              </a:rPr>
              <a:t>• The more ETH a validator stakes, the higher their chances of being chosen, although selection remains largely randomized to avoid concentration of power.</a:t>
            </a:r>
          </a:p>
          <a:p>
            <a:r>
              <a:rPr lang="en-US">
                <a:solidFill>
                  <a:srgbClr val="0E0E0E"/>
                </a:solidFill>
                <a:effectLst/>
                <a:latin typeface=".SF NS"/>
              </a:rPr>
              <a:t>• This randomness also discourages any one entity from gaining control over the network and ensures a fairer distribution of opportunities to validate blocks.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3. Validation and Block Proposal</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Once a validator is chosen, they check the validity of a new block by ensuring all transactions are legitimate and that the block follows Ethereum’s consensus rules.</a:t>
            </a:r>
          </a:p>
          <a:p>
            <a:r>
              <a:rPr lang="en-US">
                <a:solidFill>
                  <a:srgbClr val="0E0E0E"/>
                </a:solidFill>
                <a:effectLst/>
                <a:latin typeface=".SF NS"/>
              </a:rPr>
              <a:t>• After validation, other validators on the network confirm and “attest” that the block is correct.</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4. Rewards for Validators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earn rewards in the form of additional ETH for correctly validating and attesting blocks.</a:t>
            </a:r>
          </a:p>
          <a:p>
            <a:r>
              <a:rPr lang="en-US">
                <a:solidFill>
                  <a:srgbClr val="0E0E0E"/>
                </a:solidFill>
                <a:effectLst/>
                <a:latin typeface=".SF NS"/>
              </a:rPr>
              <a:t>• The rewards are proportional to the amount of ETH staked, incentivizing validators to behave honestly.</a:t>
            </a:r>
          </a:p>
          <a:p>
            <a:r>
              <a:rPr lang="en-US">
                <a:solidFill>
                  <a:srgbClr val="0E0E0E"/>
                </a:solidFill>
                <a:effectLst/>
                <a:latin typeface=".SF NS"/>
              </a:rPr>
              <a:t>• Validators are also rewarded for keeping the network secure, participating actively, and being available to perform their duties.</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5. Penalties for Misbehavior</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Validators can be penalized or “slashed” if they attempt to validate fraudulent transactions or go offline frequently.</a:t>
            </a:r>
          </a:p>
          <a:p>
            <a:r>
              <a:rPr lang="en-US">
                <a:solidFill>
                  <a:srgbClr val="0E0E0E"/>
                </a:solidFill>
                <a:effectLst/>
                <a:latin typeface=".SF NS"/>
              </a:rPr>
              <a:t>• “Slashing” is a process where a portion of the validator’s staked ETH is deducted if they behave maliciously or violate protocol rules.</a:t>
            </a:r>
          </a:p>
          <a:p>
            <a:r>
              <a:rPr lang="en-US">
                <a:solidFill>
                  <a:srgbClr val="0E0E0E"/>
                </a:solidFill>
                <a:effectLst/>
                <a:latin typeface=".SF NS"/>
              </a:rPr>
              <a:t>• These penalties help to dissuade dishonest actions and ensure that validators are motivated to act in the best interest of the network.</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6. Finality with Casper FFG</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Ethereum uses the </a:t>
            </a:r>
            <a:r>
              <a:rPr lang="en-US" b="1">
                <a:solidFill>
                  <a:srgbClr val="0E0E0E"/>
                </a:solidFill>
                <a:effectLst/>
                <a:latin typeface=".SF NS"/>
              </a:rPr>
              <a:t>Casper FFG</a:t>
            </a:r>
            <a:r>
              <a:rPr lang="en-US">
                <a:solidFill>
                  <a:srgbClr val="0E0E0E"/>
                </a:solidFill>
                <a:effectLst/>
                <a:latin typeface=".SF NS"/>
              </a:rPr>
              <a:t> (Friendly Finality Gadget) to achieve “finality,” ensuring that validated transactions are permanent and cannot be altered.</a:t>
            </a:r>
          </a:p>
          <a:p>
            <a:r>
              <a:rPr lang="en-US">
                <a:solidFill>
                  <a:srgbClr val="0E0E0E"/>
                </a:solidFill>
                <a:effectLst/>
                <a:latin typeface=".SF NS"/>
              </a:rPr>
              <a:t>• Validators collectively agree on which blocks are finalized, preventing potential network forks and ensuring the continuity of the Ethereum blockchain.</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Advantages of Ethereum’s Proof of Stake</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Energy Efficiency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consumes far less energy than </a:t>
            </a:r>
            <a:r>
              <a:rPr lang="en-US" err="1">
                <a:solidFill>
                  <a:srgbClr val="0E0E0E"/>
                </a:solidFill>
                <a:effectLst/>
                <a:latin typeface=".SF NS"/>
              </a:rPr>
              <a:t>PoW</a:t>
            </a:r>
            <a:r>
              <a:rPr lang="en-US">
                <a:solidFill>
                  <a:srgbClr val="0E0E0E"/>
                </a:solidFill>
                <a:effectLst/>
                <a:latin typeface=".SF NS"/>
              </a:rPr>
              <a:t>, as it doesn’t require intensive mining computations.</a:t>
            </a:r>
          </a:p>
          <a:p>
            <a:r>
              <a:rPr lang="en-US">
                <a:solidFill>
                  <a:srgbClr val="0E0E0E"/>
                </a:solidFill>
                <a:effectLst/>
                <a:latin typeface=".SF NS"/>
              </a:rPr>
              <a:t>• </a:t>
            </a:r>
            <a:r>
              <a:rPr lang="en-US" b="1">
                <a:solidFill>
                  <a:srgbClr val="0E0E0E"/>
                </a:solidFill>
                <a:effectLst/>
                <a:latin typeface=".SF NS"/>
              </a:rPr>
              <a:t>Lower Entry Barriers</a:t>
            </a:r>
            <a:r>
              <a:rPr lang="en-US">
                <a:solidFill>
                  <a:srgbClr val="0E0E0E"/>
                </a:solidFill>
                <a:effectLst/>
                <a:latin typeface=".SF NS"/>
              </a:rPr>
              <a:t>: Users can participate in staking pools or use services that allow them to stake less than the 32 ETH minimum if they don’t have enough ETH to become validators on their own.</a:t>
            </a:r>
          </a:p>
          <a:p>
            <a:r>
              <a:rPr lang="en-US">
                <a:solidFill>
                  <a:srgbClr val="0E0E0E"/>
                </a:solidFill>
                <a:effectLst/>
                <a:latin typeface=".SF NS"/>
              </a:rPr>
              <a:t>• </a:t>
            </a:r>
            <a:r>
              <a:rPr lang="en-US" b="1">
                <a:solidFill>
                  <a:srgbClr val="0E0E0E"/>
                </a:solidFill>
                <a:effectLst/>
                <a:latin typeface=".SF NS"/>
              </a:rPr>
              <a:t>Increased Security</a:t>
            </a:r>
            <a:r>
              <a:rPr lang="en-US">
                <a:solidFill>
                  <a:srgbClr val="0E0E0E"/>
                </a:solidFill>
                <a:effectLst/>
                <a:latin typeface=".SF NS"/>
              </a:rPr>
              <a:t>: </a:t>
            </a:r>
            <a:r>
              <a:rPr lang="en-US" err="1">
                <a:solidFill>
                  <a:srgbClr val="0E0E0E"/>
                </a:solidFill>
                <a:effectLst/>
                <a:latin typeface=".SF NS"/>
              </a:rPr>
              <a:t>PoS</a:t>
            </a:r>
            <a:r>
              <a:rPr lang="en-US">
                <a:solidFill>
                  <a:srgbClr val="0E0E0E"/>
                </a:solidFill>
                <a:effectLst/>
                <a:latin typeface=".SF NS"/>
              </a:rPr>
              <a:t> makes attacks more costly. To carry out a 51% attack, an attacker would need to control 51% of all staked ETH, which is prohibitively expensive.</a:t>
            </a:r>
          </a:p>
          <a:p>
            <a:r>
              <a:rPr lang="en-US">
                <a:solidFill>
                  <a:srgbClr val="0E0E0E"/>
                </a:solidFill>
                <a:effectLst/>
                <a:latin typeface=".SF NS"/>
              </a:rPr>
              <a:t>• </a:t>
            </a:r>
            <a:r>
              <a:rPr lang="en-US" b="1">
                <a:solidFill>
                  <a:srgbClr val="0E0E0E"/>
                </a:solidFill>
                <a:effectLst/>
                <a:latin typeface=".SF NS"/>
              </a:rPr>
              <a:t>Network Participation</a:t>
            </a:r>
            <a:r>
              <a:rPr lang="en-US">
                <a:solidFill>
                  <a:srgbClr val="0E0E0E"/>
                </a:solidFill>
                <a:effectLst/>
                <a:latin typeface=".SF NS"/>
              </a:rPr>
              <a:t>: Users who stake are financially incentivized to support network security and behave honestly, aligning individual incentives with network stability.</a:t>
            </a:r>
          </a:p>
          <a:p>
            <a:br>
              <a:rPr lang="en-US">
                <a:solidFill>
                  <a:srgbClr val="0E0E0E"/>
                </a:solidFill>
                <a:effectLst/>
                <a:latin typeface=".SF NS"/>
              </a:rPr>
            </a:br>
            <a:endParaRPr lang="en-US">
              <a:solidFill>
                <a:srgbClr val="0E0E0E"/>
              </a:solidFill>
              <a:effectLst/>
              <a:latin typeface=".SF NS"/>
            </a:endParaRPr>
          </a:p>
          <a:p>
            <a:r>
              <a:rPr lang="en-US" b="1">
                <a:solidFill>
                  <a:srgbClr val="0E0E0E"/>
                </a:solidFill>
                <a:effectLst/>
                <a:latin typeface=".SF NS"/>
              </a:rPr>
              <a:t>Risks and Challenges of </a:t>
            </a:r>
            <a:r>
              <a:rPr lang="en-US" b="1" err="1">
                <a:solidFill>
                  <a:srgbClr val="0E0E0E"/>
                </a:solidFill>
                <a:effectLst/>
                <a:latin typeface=".SF NS"/>
              </a:rPr>
              <a:t>PoS</a:t>
            </a:r>
            <a:endParaRPr lang="en-US">
              <a:solidFill>
                <a:srgbClr val="0E0E0E"/>
              </a:solidFill>
              <a:effectLst/>
              <a:latin typeface=".SF NS"/>
            </a:endParaRP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 </a:t>
            </a:r>
            <a:r>
              <a:rPr lang="en-US" b="1">
                <a:solidFill>
                  <a:srgbClr val="0E0E0E"/>
                </a:solidFill>
                <a:effectLst/>
                <a:latin typeface=".SF NS"/>
              </a:rPr>
              <a:t>Centralization Risk</a:t>
            </a:r>
            <a:r>
              <a:rPr lang="en-US">
                <a:solidFill>
                  <a:srgbClr val="0E0E0E"/>
                </a:solidFill>
                <a:effectLst/>
                <a:latin typeface=".SF NS"/>
              </a:rPr>
              <a:t>: Large holders of ETH could stake more ETH, potentially concentrating power among a small number of validators.</a:t>
            </a:r>
          </a:p>
          <a:p>
            <a:r>
              <a:rPr lang="en-US">
                <a:solidFill>
                  <a:srgbClr val="0E0E0E"/>
                </a:solidFill>
                <a:effectLst/>
                <a:latin typeface=".SF NS"/>
              </a:rPr>
              <a:t>• </a:t>
            </a:r>
            <a:r>
              <a:rPr lang="en-US" b="1">
                <a:solidFill>
                  <a:srgbClr val="0E0E0E"/>
                </a:solidFill>
                <a:effectLst/>
                <a:latin typeface=".SF NS"/>
              </a:rPr>
              <a:t>Slashing Risks</a:t>
            </a:r>
            <a:r>
              <a:rPr lang="en-US">
                <a:solidFill>
                  <a:srgbClr val="0E0E0E"/>
                </a:solidFill>
                <a:effectLst/>
                <a:latin typeface=".SF NS"/>
              </a:rPr>
              <a:t>: Validators risk losing their staked ETH if they perform incorrectly, which can be a risk for less technical participants.</a:t>
            </a:r>
          </a:p>
          <a:p>
            <a:r>
              <a:rPr lang="en-US">
                <a:solidFill>
                  <a:srgbClr val="0E0E0E"/>
                </a:solidFill>
                <a:effectLst/>
                <a:latin typeface=".SF NS"/>
              </a:rPr>
              <a:t>• </a:t>
            </a:r>
            <a:r>
              <a:rPr lang="en-US" b="1">
                <a:solidFill>
                  <a:srgbClr val="0E0E0E"/>
                </a:solidFill>
                <a:effectLst/>
                <a:latin typeface=".SF NS"/>
              </a:rPr>
              <a:t>Liquidity Constraint</a:t>
            </a:r>
            <a:r>
              <a:rPr lang="en-US">
                <a:solidFill>
                  <a:srgbClr val="0E0E0E"/>
                </a:solidFill>
                <a:effectLst/>
                <a:latin typeface=".SF NS"/>
              </a:rPr>
              <a:t>: Staked ETH is locked up and not immediately accessible, reducing liquidity for participants.</a:t>
            </a:r>
          </a:p>
          <a:p>
            <a:br>
              <a:rPr lang="en-US">
                <a:solidFill>
                  <a:srgbClr val="0E0E0E"/>
                </a:solidFill>
                <a:effectLst/>
                <a:latin typeface=".SF NS"/>
              </a:rPr>
            </a:br>
            <a:endParaRPr lang="en-US">
              <a:solidFill>
                <a:srgbClr val="0E0E0E"/>
              </a:solidFill>
              <a:effectLst/>
              <a:latin typeface=".SF NS"/>
            </a:endParaRPr>
          </a:p>
          <a:p>
            <a:r>
              <a:rPr lang="en-US">
                <a:solidFill>
                  <a:srgbClr val="0E0E0E"/>
                </a:solidFill>
                <a:effectLst/>
                <a:latin typeface=".SF NS"/>
              </a:rPr>
              <a:t>Ethereum’s move to </a:t>
            </a:r>
            <a:r>
              <a:rPr lang="en-US" err="1">
                <a:solidFill>
                  <a:srgbClr val="0E0E0E"/>
                </a:solidFill>
                <a:effectLst/>
                <a:latin typeface=".SF NS"/>
              </a:rPr>
              <a:t>PoS</a:t>
            </a:r>
            <a:r>
              <a:rPr lang="en-US">
                <a:solidFill>
                  <a:srgbClr val="0E0E0E"/>
                </a:solidFill>
                <a:effectLst/>
                <a:latin typeface=".SF NS"/>
              </a:rPr>
              <a:t> with the </a:t>
            </a:r>
            <a:r>
              <a:rPr lang="en-US" b="1">
                <a:solidFill>
                  <a:srgbClr val="0E0E0E"/>
                </a:solidFill>
                <a:effectLst/>
                <a:latin typeface=".SF NS"/>
              </a:rPr>
              <a:t>Ethereum 2.0 upgrade</a:t>
            </a:r>
            <a:r>
              <a:rPr lang="en-US">
                <a:solidFill>
                  <a:srgbClr val="0E0E0E"/>
                </a:solidFill>
                <a:effectLst/>
                <a:latin typeface=".SF NS"/>
              </a:rPr>
              <a:t> (also known as “The Merge”) represents a shift towards a more scalable, sustainable, and secure network. The transition to </a:t>
            </a:r>
            <a:r>
              <a:rPr lang="en-US" err="1">
                <a:solidFill>
                  <a:srgbClr val="0E0E0E"/>
                </a:solidFill>
                <a:effectLst/>
                <a:latin typeface=".SF NS"/>
              </a:rPr>
              <a:t>PoS</a:t>
            </a:r>
            <a:r>
              <a:rPr lang="en-US">
                <a:solidFill>
                  <a:srgbClr val="0E0E0E"/>
                </a:solidFill>
                <a:effectLst/>
                <a:latin typeface=".SF NS"/>
              </a:rPr>
              <a:t> has been one of the most significant updates to Ethereum, aligning its technology with environmental sustainability and enhancing the network’s decentralization and security.</a:t>
            </a:r>
          </a:p>
          <a:p>
            <a:pPr algn="l"/>
            <a:endParaRPr lang="en-US" b="0" i="0" u="none" strike="noStrike">
              <a:solidFill>
                <a:srgbClr val="121212"/>
              </a:solidFill>
              <a:effectLst/>
              <a:latin typeface="Inter"/>
            </a:endParaRPr>
          </a:p>
        </p:txBody>
      </p:sp>
      <p:sp>
        <p:nvSpPr>
          <p:cNvPr id="4" name="Slide Number Placeholder 3">
            <a:extLst>
              <a:ext uri="{FF2B5EF4-FFF2-40B4-BE49-F238E27FC236}">
                <a16:creationId xmlns:a16="http://schemas.microsoft.com/office/drawing/2014/main" id="{BB95F9BD-D9C3-ABCC-2AED-0F311D6B72A4}"/>
              </a:ext>
            </a:extLst>
          </p:cNvPr>
          <p:cNvSpPr>
            <a:spLocks noGrp="1"/>
          </p:cNvSpPr>
          <p:nvPr>
            <p:ph type="sldNum" sz="quarter" idx="5"/>
          </p:nvPr>
        </p:nvSpPr>
        <p:spPr/>
        <p:txBody>
          <a:bodyPr/>
          <a:lstStyle/>
          <a:p>
            <a:fld id="{658530A7-EE91-EC42-BF27-7C654D5B9F98}" type="slidenum">
              <a:rPr lang="en-US" smtClean="0"/>
              <a:t>22</a:t>
            </a:fld>
            <a:endParaRPr lang="en-US"/>
          </a:p>
        </p:txBody>
      </p:sp>
    </p:spTree>
    <p:extLst>
      <p:ext uri="{BB962C8B-B14F-4D97-AF65-F5344CB8AC3E}">
        <p14:creationId xmlns:p14="http://schemas.microsoft.com/office/powerpoint/2010/main" val="30050972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Arthur</a:t>
            </a:r>
          </a:p>
          <a:p>
            <a:endParaRPr lang="en-US"/>
          </a:p>
          <a:p>
            <a:r>
              <a:rPr lang="en-US"/>
              <a:t>Ethereum’s </a:t>
            </a:r>
            <a:r>
              <a:rPr lang="en-US" err="1"/>
              <a:t>PoS</a:t>
            </a:r>
            <a:r>
              <a:rPr lang="en-US"/>
              <a:t> incorporates penalties for any validator if:</a:t>
            </a:r>
          </a:p>
          <a:p>
            <a:endParaRPr lang="en-US"/>
          </a:p>
          <a:p>
            <a:r>
              <a:rPr lang="en-US"/>
              <a:t>1)they attempt to misbehave, like signing conflicting blocks or double-signing.</a:t>
            </a:r>
          </a:p>
          <a:p>
            <a:r>
              <a:rPr lang="en-US"/>
              <a:t>2)attempting to validate multiple chains</a:t>
            </a:r>
          </a:p>
          <a:p>
            <a:endParaRPr lang="en-US"/>
          </a:p>
        </p:txBody>
      </p:sp>
      <p:sp>
        <p:nvSpPr>
          <p:cNvPr id="4" name="Slide Number Placeholder 3"/>
          <p:cNvSpPr>
            <a:spLocks noGrp="1"/>
          </p:cNvSpPr>
          <p:nvPr>
            <p:ph type="sldNum" sz="quarter" idx="5"/>
          </p:nvPr>
        </p:nvSpPr>
        <p:spPr/>
        <p:txBody>
          <a:bodyPr/>
          <a:lstStyle/>
          <a:p>
            <a:fld id="{658530A7-EE91-EC42-BF27-7C654D5B9F98}" type="slidenum">
              <a:rPr lang="en-US" smtClean="0"/>
              <a:t>23</a:t>
            </a:fld>
            <a:endParaRPr lang="en-US"/>
          </a:p>
        </p:txBody>
      </p:sp>
    </p:spTree>
    <p:extLst>
      <p:ext uri="{BB962C8B-B14F-4D97-AF65-F5344CB8AC3E}">
        <p14:creationId xmlns:p14="http://schemas.microsoft.com/office/powerpoint/2010/main" val="34190052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E1890D-AD4B-DDF6-3F53-CE85EC755F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3A99F6-215C-ACE7-D82F-81CA8ED8CC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AD9229-C914-6E3D-745C-95B24972548B}"/>
              </a:ext>
            </a:extLst>
          </p:cNvPr>
          <p:cNvSpPr>
            <a:spLocks noGrp="1"/>
          </p:cNvSpPr>
          <p:nvPr>
            <p:ph type="body" idx="1"/>
          </p:nvPr>
        </p:nvSpPr>
        <p:spPr/>
        <p:txBody>
          <a:bodyPr/>
          <a:lstStyle/>
          <a:p>
            <a:pPr algn="l"/>
            <a:endParaRPr lang="en-US" b="0" i="0" u="none" strike="noStrike">
              <a:solidFill>
                <a:srgbClr val="121212"/>
              </a:solidFill>
              <a:effectLst/>
              <a:latin typeface="Inter"/>
            </a:endParaRPr>
          </a:p>
        </p:txBody>
      </p:sp>
      <p:sp>
        <p:nvSpPr>
          <p:cNvPr id="4" name="Slide Number Placeholder 3">
            <a:extLst>
              <a:ext uri="{FF2B5EF4-FFF2-40B4-BE49-F238E27FC236}">
                <a16:creationId xmlns:a16="http://schemas.microsoft.com/office/drawing/2014/main" id="{C6440523-67F5-770A-8AC0-A9C7F200A358}"/>
              </a:ext>
            </a:extLst>
          </p:cNvPr>
          <p:cNvSpPr>
            <a:spLocks noGrp="1"/>
          </p:cNvSpPr>
          <p:nvPr>
            <p:ph type="sldNum" sz="quarter" idx="5"/>
          </p:nvPr>
        </p:nvSpPr>
        <p:spPr/>
        <p:txBody>
          <a:bodyPr/>
          <a:lstStyle/>
          <a:p>
            <a:fld id="{658530A7-EE91-EC42-BF27-7C654D5B9F98}" type="slidenum">
              <a:rPr lang="en-US" smtClean="0"/>
              <a:t>24</a:t>
            </a:fld>
            <a:endParaRPr lang="en-US"/>
          </a:p>
        </p:txBody>
      </p:sp>
    </p:spTree>
    <p:extLst>
      <p:ext uri="{BB962C8B-B14F-4D97-AF65-F5344CB8AC3E}">
        <p14:creationId xmlns:p14="http://schemas.microsoft.com/office/powerpoint/2010/main" val="417356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A92D0-C945-8359-C6AA-EF8A7633FD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62AE85-D100-104F-EA83-7B89970D5A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28D0A7-9F15-C89E-2973-4A9B100E50EA}"/>
              </a:ext>
            </a:extLst>
          </p:cNvPr>
          <p:cNvSpPr>
            <a:spLocks noGrp="1"/>
          </p:cNvSpPr>
          <p:nvPr>
            <p:ph type="body" idx="1"/>
          </p:nvPr>
        </p:nvSpPr>
        <p:spPr/>
        <p:txBody>
          <a:bodyPr/>
          <a:lstStyle/>
          <a:p>
            <a:pPr algn="l"/>
            <a:r>
              <a:rPr lang="en-US" b="0" i="0" u="none" strike="noStrike">
                <a:solidFill>
                  <a:srgbClr val="121212"/>
                </a:solidFill>
                <a:effectLst/>
                <a:latin typeface="Inter"/>
              </a:rPr>
              <a:t>Arthur</a:t>
            </a:r>
          </a:p>
        </p:txBody>
      </p:sp>
      <p:sp>
        <p:nvSpPr>
          <p:cNvPr id="4" name="Slide Number Placeholder 3">
            <a:extLst>
              <a:ext uri="{FF2B5EF4-FFF2-40B4-BE49-F238E27FC236}">
                <a16:creationId xmlns:a16="http://schemas.microsoft.com/office/drawing/2014/main" id="{03909EAB-56AC-35B7-EB0E-7318D3E49BE2}"/>
              </a:ext>
            </a:extLst>
          </p:cNvPr>
          <p:cNvSpPr>
            <a:spLocks noGrp="1"/>
          </p:cNvSpPr>
          <p:nvPr>
            <p:ph type="sldNum" sz="quarter" idx="5"/>
          </p:nvPr>
        </p:nvSpPr>
        <p:spPr/>
        <p:txBody>
          <a:bodyPr/>
          <a:lstStyle/>
          <a:p>
            <a:fld id="{658530A7-EE91-EC42-BF27-7C654D5B9F98}" type="slidenum">
              <a:rPr lang="en-US" smtClean="0"/>
              <a:t>25</a:t>
            </a:fld>
            <a:endParaRPr lang="en-US"/>
          </a:p>
        </p:txBody>
      </p:sp>
    </p:spTree>
    <p:extLst>
      <p:ext uri="{BB962C8B-B14F-4D97-AF65-F5344CB8AC3E}">
        <p14:creationId xmlns:p14="http://schemas.microsoft.com/office/powerpoint/2010/main" val="34914734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E37BD-D618-FDD9-E055-C9D16C94C9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F7F8DD-2D43-D769-DA22-135494206D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CEE739-6DB3-C314-67BD-DBF4308D470D}"/>
              </a:ext>
            </a:extLst>
          </p:cNvPr>
          <p:cNvSpPr>
            <a:spLocks noGrp="1"/>
          </p:cNvSpPr>
          <p:nvPr>
            <p:ph type="body" idx="1"/>
          </p:nvPr>
        </p:nvSpPr>
        <p:spPr/>
        <p:txBody>
          <a:bodyPr/>
          <a:lstStyle/>
          <a:p>
            <a:pPr algn="l"/>
            <a:r>
              <a:rPr lang="en-US" b="0" i="0" u="none" strike="noStrike">
                <a:solidFill>
                  <a:srgbClr val="121212"/>
                </a:solidFill>
                <a:effectLst/>
                <a:latin typeface="Inter"/>
              </a:rPr>
              <a:t>Arthur</a:t>
            </a:r>
          </a:p>
        </p:txBody>
      </p:sp>
      <p:sp>
        <p:nvSpPr>
          <p:cNvPr id="4" name="Slide Number Placeholder 3">
            <a:extLst>
              <a:ext uri="{FF2B5EF4-FFF2-40B4-BE49-F238E27FC236}">
                <a16:creationId xmlns:a16="http://schemas.microsoft.com/office/drawing/2014/main" id="{0A78E46A-8A07-1D1B-14AC-4190965DDFF2}"/>
              </a:ext>
            </a:extLst>
          </p:cNvPr>
          <p:cNvSpPr>
            <a:spLocks noGrp="1"/>
          </p:cNvSpPr>
          <p:nvPr>
            <p:ph type="sldNum" sz="quarter" idx="5"/>
          </p:nvPr>
        </p:nvSpPr>
        <p:spPr/>
        <p:txBody>
          <a:bodyPr/>
          <a:lstStyle/>
          <a:p>
            <a:fld id="{658530A7-EE91-EC42-BF27-7C654D5B9F98}" type="slidenum">
              <a:rPr lang="en-US" smtClean="0"/>
              <a:t>26</a:t>
            </a:fld>
            <a:endParaRPr lang="en-US"/>
          </a:p>
        </p:txBody>
      </p:sp>
    </p:spTree>
    <p:extLst>
      <p:ext uri="{BB962C8B-B14F-4D97-AF65-F5344CB8AC3E}">
        <p14:creationId xmlns:p14="http://schemas.microsoft.com/office/powerpoint/2010/main" val="18280266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https://ethereum.stackexchange.com/questions/39915/ethereum-merkle-patricia-trie-extension-node</a:t>
            </a:r>
            <a:endParaRPr lang="de-DE"/>
          </a:p>
        </p:txBody>
      </p:sp>
      <p:sp>
        <p:nvSpPr>
          <p:cNvPr id="4" name="Foliennummernplatzhalter 3"/>
          <p:cNvSpPr>
            <a:spLocks noGrp="1"/>
          </p:cNvSpPr>
          <p:nvPr>
            <p:ph type="sldNum" sz="quarter" idx="5"/>
          </p:nvPr>
        </p:nvSpPr>
        <p:spPr/>
        <p:txBody>
          <a:bodyPr/>
          <a:lstStyle/>
          <a:p>
            <a:fld id="{658530A7-EE91-EC42-BF27-7C654D5B9F98}" type="slidenum">
              <a:rPr lang="en-US" smtClean="0"/>
              <a:t>27</a:t>
            </a:fld>
            <a:endParaRPr lang="en-US"/>
          </a:p>
        </p:txBody>
      </p:sp>
    </p:spTree>
    <p:extLst>
      <p:ext uri="{BB962C8B-B14F-4D97-AF65-F5344CB8AC3E}">
        <p14:creationId xmlns:p14="http://schemas.microsoft.com/office/powerpoint/2010/main" val="2122443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Arthur</a:t>
            </a:r>
          </a:p>
          <a:p>
            <a:endParaRPr lang="en-US"/>
          </a:p>
          <a:p>
            <a:r>
              <a:rPr lang="en-US"/>
              <a:t>Instead of relying on banks or intermediaries, </a:t>
            </a:r>
            <a:r>
              <a:rPr lang="en-US" b="1"/>
              <a:t>DeFi </a:t>
            </a:r>
            <a:r>
              <a:rPr lang="en-US"/>
              <a:t>allows users to lend, borrow, trade, and earn interest on assets through smart contracts on platforms like Ethereum. </a:t>
            </a:r>
          </a:p>
          <a:p>
            <a:r>
              <a:rPr lang="en-US"/>
              <a:t>Major DeFi applications include lending protocols (e.g., </a:t>
            </a:r>
            <a:r>
              <a:rPr lang="en-US" err="1"/>
              <a:t>Aave</a:t>
            </a:r>
            <a:r>
              <a:rPr lang="en-US"/>
              <a:t>, Compound), decentralized exchanges (DEXs, like Uniswap), and yield farming. </a:t>
            </a:r>
          </a:p>
          <a:p>
            <a:r>
              <a:rPr lang="en-US"/>
              <a:t>DeFi is appealing for its accessibility and transparency, but it also comes with risks like smart contract vulnerabilities and high volatility.</a:t>
            </a:r>
          </a:p>
          <a:p>
            <a:endParaRPr lang="en-US"/>
          </a:p>
          <a:p>
            <a:r>
              <a:rPr lang="en-US"/>
              <a:t>NFTs are stored on the blockchain, typically using Ethereum’s ERC-721 or ERC-1155 standards, ensuring that each token is distinguishable and cannot be replaced by another</a:t>
            </a:r>
          </a:p>
          <a:p>
            <a:endParaRPr lang="en-US"/>
          </a:p>
          <a:p>
            <a:r>
              <a:rPr lang="en-US"/>
              <a:t>Decisions within DAOs are made through voting, where participants (often token holders) propose and vote on changes to the organization. DAOs use smart contracts to automate and enforce rules, enabling a high degree of transparency and trust within the organization.</a:t>
            </a:r>
          </a:p>
          <a:p>
            <a:endParaRPr lang="en-US"/>
          </a:p>
          <a:p>
            <a:r>
              <a:rPr lang="en-US"/>
              <a:t>a </a:t>
            </a:r>
            <a:r>
              <a:rPr lang="en-US" b="1" err="1"/>
              <a:t>DApp</a:t>
            </a:r>
            <a:r>
              <a:rPr lang="en-US"/>
              <a:t> is a web application that is built on top of open, decentralized, peer-to-peer infrastructure services</a:t>
            </a:r>
          </a:p>
          <a:p>
            <a:r>
              <a:rPr lang="en-US"/>
              <a:t>composed of at least:</a:t>
            </a:r>
          </a:p>
          <a:p>
            <a:r>
              <a:rPr lang="en-US"/>
              <a:t>• Smart contracts on a blockchain</a:t>
            </a:r>
          </a:p>
          <a:p>
            <a:r>
              <a:rPr lang="en-US"/>
              <a:t>• A web frontend user interface</a:t>
            </a:r>
          </a:p>
        </p:txBody>
      </p:sp>
      <p:sp>
        <p:nvSpPr>
          <p:cNvPr id="4" name="Slide Number Placeholder 3"/>
          <p:cNvSpPr>
            <a:spLocks noGrp="1"/>
          </p:cNvSpPr>
          <p:nvPr>
            <p:ph type="sldNum" sz="quarter" idx="5"/>
          </p:nvPr>
        </p:nvSpPr>
        <p:spPr/>
        <p:txBody>
          <a:bodyPr/>
          <a:lstStyle/>
          <a:p>
            <a:fld id="{658530A7-EE91-EC42-BF27-7C654D5B9F98}" type="slidenum">
              <a:rPr lang="en-US" smtClean="0"/>
              <a:t>4</a:t>
            </a:fld>
            <a:endParaRPr lang="en-US"/>
          </a:p>
        </p:txBody>
      </p:sp>
    </p:spTree>
    <p:extLst>
      <p:ext uri="{BB962C8B-B14F-4D97-AF65-F5344CB8AC3E}">
        <p14:creationId xmlns:p14="http://schemas.microsoft.com/office/powerpoint/2010/main" val="2611578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39ABF-0880-87C6-7169-A4BF8EB858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E4553E-FEFB-5759-6D10-C32FBD14AB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95F89E-A8B7-0B89-0003-7E3E1135E702}"/>
              </a:ext>
            </a:extLst>
          </p:cNvPr>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The Ethereum Virtual Machine (EVM) is a decentralized virtual environment that executes code consistently and securely across all Ethereum nodes. Nodes run the EVM to execute smart contracts, using "</a:t>
            </a:r>
            <a:r>
              <a:rPr lang="en-US" b="0" i="0" u="sng">
                <a:effectLst/>
                <a:latin typeface="Inter"/>
                <a:hlinkClick r:id="rId3"/>
              </a:rPr>
              <a:t>gas</a:t>
            </a:r>
            <a:r>
              <a:rPr lang="en-US" b="0" i="0" u="none" strike="noStrike">
                <a:solidFill>
                  <a:srgbClr val="121212"/>
                </a:solidFill>
                <a:effectLst/>
                <a:latin typeface="Inter"/>
              </a:rPr>
              <a:t>" to measure the computational effort required for </a:t>
            </a:r>
            <a:r>
              <a:rPr lang="en-US" b="0" i="0" u="sng">
                <a:effectLst/>
                <a:latin typeface="Inter"/>
                <a:hlinkClick r:id="rId4"/>
              </a:rPr>
              <a:t>operations</a:t>
            </a:r>
            <a:r>
              <a:rPr lang="en-US" b="0" i="0" u="none" strike="noStrike">
                <a:solidFill>
                  <a:srgbClr val="121212"/>
                </a:solidFill>
                <a:effectLst/>
                <a:latin typeface="Inter"/>
              </a:rPr>
              <a:t>, ensuring efficient resource allocation and network security.</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Ethereum's state is a large data structure which holds not only all accounts and balances, but a </a:t>
            </a:r>
            <a:r>
              <a:rPr lang="en-US" b="0" i="1" u="none" strike="noStrike">
                <a:solidFill>
                  <a:srgbClr val="121212"/>
                </a:solidFill>
                <a:effectLst/>
                <a:latin typeface="Inter"/>
              </a:rPr>
              <a:t>machine state</a:t>
            </a:r>
            <a:r>
              <a:rPr lang="en-US" b="0" i="0" u="none" strike="noStrike">
                <a:solidFill>
                  <a:srgbClr val="121212"/>
                </a:solidFill>
                <a:effectLst/>
                <a:latin typeface="Inter"/>
              </a:rPr>
              <a:t>, which can change from block to block according to a pre-defined set of rules, and which can execute arbitrary machine code. The specific rules of changing state from block to block are defined by the EVM.</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The EVM behaves as a mathematical function would: Given an input, it produces a deterministic output. It therefore is quite helpful to more formally describe Ethereum as having a </a:t>
            </a:r>
            <a:r>
              <a:rPr lang="en-US" b="1" i="0" u="none" strike="noStrike">
                <a:solidFill>
                  <a:srgbClr val="121212"/>
                </a:solidFill>
                <a:effectLst/>
                <a:latin typeface="Inter"/>
              </a:rPr>
              <a:t>state transition function</a:t>
            </a:r>
            <a:r>
              <a:rPr lang="en-US" b="0" i="0" u="none" strike="noStrike">
                <a:solidFill>
                  <a:srgbClr val="121212"/>
                </a:solidFill>
                <a:effectLst/>
                <a:latin typeface="Inter"/>
              </a:rPr>
              <a:t>:</a:t>
            </a:r>
          </a:p>
          <a:p>
            <a:pPr algn="l"/>
            <a:r>
              <a:rPr lang="en-US" b="0" i="0" u="none" strike="noStrike">
                <a:solidFill>
                  <a:srgbClr val="6C24DF"/>
                </a:solidFill>
                <a:effectLst/>
                <a:latin typeface="IBM Plex Mono" panose="020F0502020204030204" pitchFamily="34" charset="0"/>
              </a:rPr>
              <a:t>Y(S, T)= S'</a:t>
            </a:r>
            <a:endParaRPr lang="en-US" b="0" i="0" u="none" strike="noStrike">
              <a:solidFill>
                <a:srgbClr val="121212"/>
              </a:solidFill>
              <a:effectLst/>
              <a:latin typeface="Inter"/>
            </a:endParaRPr>
          </a:p>
          <a:p>
            <a:pPr algn="l"/>
            <a:r>
              <a:rPr lang="en-US" b="0" i="0" u="none" strike="noStrike">
                <a:solidFill>
                  <a:srgbClr val="121212"/>
                </a:solidFill>
                <a:effectLst/>
                <a:latin typeface="Inter"/>
              </a:rPr>
              <a:t>Given an old valid state </a:t>
            </a:r>
            <a:r>
              <a:rPr lang="en-US"/>
              <a:t>(S)</a:t>
            </a:r>
            <a:r>
              <a:rPr lang="en-US" b="0" i="0" u="none" strike="noStrike">
                <a:solidFill>
                  <a:srgbClr val="121212"/>
                </a:solidFill>
                <a:effectLst/>
                <a:latin typeface="Inter"/>
              </a:rPr>
              <a:t> and a new set of valid transactions </a:t>
            </a:r>
            <a:r>
              <a:rPr lang="en-US"/>
              <a:t>(T)</a:t>
            </a:r>
            <a:r>
              <a:rPr lang="en-US" b="0" i="0" u="none" strike="noStrike">
                <a:solidFill>
                  <a:srgbClr val="121212"/>
                </a:solidFill>
                <a:effectLst/>
                <a:latin typeface="Inter"/>
              </a:rPr>
              <a:t>, the Ethereum state transition function </a:t>
            </a:r>
            <a:r>
              <a:rPr lang="en-US"/>
              <a:t>Y(S, T)</a:t>
            </a:r>
            <a:r>
              <a:rPr lang="en-US" b="0" i="0" u="none" strike="noStrike">
                <a:solidFill>
                  <a:srgbClr val="121212"/>
                </a:solidFill>
                <a:effectLst/>
                <a:latin typeface="Inter"/>
              </a:rPr>
              <a:t> produces a new valid output state </a:t>
            </a:r>
            <a:r>
              <a:rPr lang="en-US"/>
              <a:t>S’</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In the context of Ethereum, the state is an enormous data structure called a </a:t>
            </a:r>
            <a:r>
              <a:rPr lang="en-US" b="0" i="0" u="sng">
                <a:effectLst/>
                <a:latin typeface="Inter"/>
                <a:hlinkClick r:id="rId5"/>
              </a:rPr>
              <a:t>modified Merkle Patricia Trie</a:t>
            </a:r>
            <a:r>
              <a:rPr lang="en-US" b="0" i="0" u="none" strike="noStrike">
                <a:solidFill>
                  <a:srgbClr val="121212"/>
                </a:solidFill>
                <a:effectLst/>
                <a:latin typeface="Inter"/>
              </a:rPr>
              <a:t>, which keeps all </a:t>
            </a:r>
            <a:r>
              <a:rPr lang="en-US" b="0" i="0" u="sng">
                <a:effectLst/>
                <a:latin typeface="Inter"/>
                <a:hlinkClick r:id="rId6"/>
              </a:rPr>
              <a:t>accounts</a:t>
            </a:r>
            <a:r>
              <a:rPr lang="en-US" b="0" i="0" u="none" strike="noStrike">
                <a:solidFill>
                  <a:srgbClr val="121212"/>
                </a:solidFill>
                <a:effectLst/>
                <a:latin typeface="Inter"/>
              </a:rPr>
              <a:t> linked by hashes and reducible to a single root hash stored on the blockchain.</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Compiled smart contract bytecode executes as a number of EVM </a:t>
            </a:r>
            <a:r>
              <a:rPr lang="en-US" b="0" i="0" u="sng">
                <a:effectLst/>
                <a:latin typeface="Inter"/>
                <a:hlinkClick r:id="rId4"/>
              </a:rPr>
              <a:t>opcodes</a:t>
            </a:r>
            <a:r>
              <a:rPr lang="en-US" b="0" i="0" u="none" strike="noStrike">
                <a:solidFill>
                  <a:srgbClr val="121212"/>
                </a:solidFill>
                <a:effectLst/>
                <a:latin typeface="Inter"/>
              </a:rPr>
              <a:t>, which perform standard stack operations like </a:t>
            </a:r>
            <a:r>
              <a:rPr lang="en-US"/>
              <a:t>XOR</a:t>
            </a:r>
            <a:r>
              <a:rPr lang="en-US" b="0" i="0" u="none" strike="noStrike">
                <a:solidFill>
                  <a:srgbClr val="121212"/>
                </a:solidFill>
                <a:effectLst/>
                <a:latin typeface="Inter"/>
              </a:rPr>
              <a:t>, </a:t>
            </a:r>
            <a:r>
              <a:rPr lang="en-US"/>
              <a:t>AND</a:t>
            </a:r>
            <a:r>
              <a:rPr lang="en-US" b="0" i="0" u="none" strike="noStrike">
                <a:solidFill>
                  <a:srgbClr val="121212"/>
                </a:solidFill>
                <a:effectLst/>
                <a:latin typeface="Inter"/>
              </a:rPr>
              <a:t>, </a:t>
            </a:r>
            <a:r>
              <a:rPr lang="en-US"/>
              <a:t>ADD</a:t>
            </a:r>
            <a:r>
              <a:rPr lang="en-US" b="0" i="0" u="none" strike="noStrike">
                <a:solidFill>
                  <a:srgbClr val="121212"/>
                </a:solidFill>
                <a:effectLst/>
                <a:latin typeface="Inter"/>
              </a:rPr>
              <a:t>, </a:t>
            </a:r>
            <a:r>
              <a:rPr lang="en-US"/>
              <a:t>SUB</a:t>
            </a:r>
            <a:r>
              <a:rPr lang="en-US" b="0" i="0" u="none" strike="noStrike">
                <a:solidFill>
                  <a:srgbClr val="121212"/>
                </a:solidFill>
                <a:effectLst/>
                <a:latin typeface="Inter"/>
              </a:rPr>
              <a:t>, etc. The EVM also implements a number of blockchain-specific stack operations, such as </a:t>
            </a:r>
            <a:r>
              <a:rPr lang="en-US"/>
              <a:t>ADDRESS</a:t>
            </a:r>
            <a:r>
              <a:rPr lang="en-US" b="0" i="0" u="none" strike="noStrike">
                <a:solidFill>
                  <a:srgbClr val="121212"/>
                </a:solidFill>
                <a:effectLst/>
                <a:latin typeface="Inter"/>
              </a:rPr>
              <a:t>, </a:t>
            </a:r>
            <a:r>
              <a:rPr lang="en-US"/>
              <a:t>BALANCE</a:t>
            </a:r>
            <a:r>
              <a:rPr lang="en-US" b="0" i="0" u="none" strike="noStrike">
                <a:solidFill>
                  <a:srgbClr val="121212"/>
                </a:solidFill>
                <a:effectLst/>
                <a:latin typeface="Inter"/>
              </a:rPr>
              <a:t>, </a:t>
            </a:r>
            <a:r>
              <a:rPr lang="en-US"/>
              <a:t>BLOCKHASH</a:t>
            </a:r>
            <a:r>
              <a:rPr lang="en-US" b="0" i="0" u="none" strike="noStrike">
                <a:solidFill>
                  <a:srgbClr val="121212"/>
                </a:solidFill>
                <a:effectLst/>
                <a:latin typeface="Inter"/>
              </a:rPr>
              <a:t>, etc.</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Implementations</a:t>
            </a:r>
          </a:p>
          <a:p>
            <a:pPr marL="171450" indent="-171450" algn="l">
              <a:buFontTx/>
              <a:buChar char="-"/>
            </a:pPr>
            <a:r>
              <a:rPr lang="en-US" b="0" i="0" u="none" strike="noStrike">
                <a:solidFill>
                  <a:srgbClr val="121212"/>
                </a:solidFill>
                <a:effectLst/>
                <a:latin typeface="Inter"/>
              </a:rPr>
              <a:t>Python</a:t>
            </a:r>
          </a:p>
          <a:p>
            <a:pPr marL="171450" indent="-171450" algn="l">
              <a:buFontTx/>
              <a:buChar char="-"/>
            </a:pPr>
            <a:r>
              <a:rPr lang="en-US" b="0" i="0" u="none" strike="noStrike">
                <a:solidFill>
                  <a:srgbClr val="121212"/>
                </a:solidFill>
                <a:effectLst/>
                <a:latin typeface="Inter"/>
              </a:rPr>
              <a:t>C++</a:t>
            </a:r>
          </a:p>
          <a:p>
            <a:pPr marL="171450" indent="-171450" algn="l">
              <a:buFontTx/>
              <a:buChar char="-"/>
            </a:pPr>
            <a:r>
              <a:rPr lang="en-US" b="0" i="0" u="none" strike="noStrike">
                <a:solidFill>
                  <a:srgbClr val="121212"/>
                </a:solidFill>
                <a:effectLst/>
                <a:latin typeface="Inter"/>
              </a:rPr>
              <a:t>JS</a:t>
            </a:r>
          </a:p>
          <a:p>
            <a:pPr marL="171450" indent="-171450" algn="l">
              <a:buFontTx/>
              <a:buChar char="-"/>
            </a:pPr>
            <a:r>
              <a:rPr lang="en-US" b="0" i="0" u="none" strike="noStrike">
                <a:solidFill>
                  <a:srgbClr val="121212"/>
                </a:solidFill>
                <a:effectLst/>
                <a:latin typeface="Inter"/>
              </a:rPr>
              <a:t>Rust (https://</a:t>
            </a:r>
            <a:r>
              <a:rPr lang="en-US" b="0" i="0" u="none" strike="noStrike" err="1">
                <a:solidFill>
                  <a:srgbClr val="121212"/>
                </a:solidFill>
                <a:effectLst/>
                <a:latin typeface="Inter"/>
              </a:rPr>
              <a:t>github.com</a:t>
            </a:r>
            <a:r>
              <a:rPr lang="en-US" b="0" i="0" u="none" strike="noStrike">
                <a:solidFill>
                  <a:srgbClr val="121212"/>
                </a:solidFill>
                <a:effectLst/>
                <a:latin typeface="Inter"/>
              </a:rPr>
              <a:t>/</a:t>
            </a:r>
            <a:r>
              <a:rPr lang="en-US" b="0" i="0" u="none" strike="noStrike" err="1">
                <a:solidFill>
                  <a:srgbClr val="121212"/>
                </a:solidFill>
                <a:effectLst/>
                <a:latin typeface="Inter"/>
              </a:rPr>
              <a:t>bluealloy</a:t>
            </a:r>
            <a:r>
              <a:rPr lang="en-US" b="0" i="0" u="none" strike="noStrike">
                <a:solidFill>
                  <a:srgbClr val="121212"/>
                </a:solidFill>
                <a:effectLst/>
                <a:latin typeface="Inter"/>
              </a:rPr>
              <a:t>/</a:t>
            </a:r>
            <a:r>
              <a:rPr lang="en-US" b="0" i="0" u="none" strike="noStrike" err="1">
                <a:solidFill>
                  <a:srgbClr val="121212"/>
                </a:solidFill>
                <a:effectLst/>
                <a:latin typeface="Inter"/>
              </a:rPr>
              <a:t>revm</a:t>
            </a:r>
            <a:r>
              <a:rPr lang="en-US" b="0" i="0" u="none" strike="noStrike">
                <a:solidFill>
                  <a:srgbClr val="121212"/>
                </a:solidFill>
                <a:effectLst/>
                <a:latin typeface="Inter"/>
              </a:rPr>
              <a:t>)</a:t>
            </a:r>
          </a:p>
          <a:p>
            <a:pPr algn="l"/>
            <a:endParaRPr lang="en-US" b="0" i="0" u="none" strike="noStrike">
              <a:solidFill>
                <a:srgbClr val="121212"/>
              </a:solidFill>
              <a:effectLst/>
              <a:latin typeface="Inter"/>
            </a:endParaRPr>
          </a:p>
        </p:txBody>
      </p:sp>
      <p:sp>
        <p:nvSpPr>
          <p:cNvPr id="4" name="Slide Number Placeholder 3">
            <a:extLst>
              <a:ext uri="{FF2B5EF4-FFF2-40B4-BE49-F238E27FC236}">
                <a16:creationId xmlns:a16="http://schemas.microsoft.com/office/drawing/2014/main" id="{D2070869-A042-CC6A-46D4-E0AF4CAB9C79}"/>
              </a:ext>
            </a:extLst>
          </p:cNvPr>
          <p:cNvSpPr>
            <a:spLocks noGrp="1"/>
          </p:cNvSpPr>
          <p:nvPr>
            <p:ph type="sldNum" sz="quarter" idx="5"/>
          </p:nvPr>
        </p:nvSpPr>
        <p:spPr/>
        <p:txBody>
          <a:bodyPr/>
          <a:lstStyle/>
          <a:p>
            <a:fld id="{658530A7-EE91-EC42-BF27-7C654D5B9F98}" type="slidenum">
              <a:rPr lang="en-US" smtClean="0"/>
              <a:t>5</a:t>
            </a:fld>
            <a:endParaRPr lang="en-US"/>
          </a:p>
        </p:txBody>
      </p:sp>
    </p:spTree>
    <p:extLst>
      <p:ext uri="{BB962C8B-B14F-4D97-AF65-F5344CB8AC3E}">
        <p14:creationId xmlns:p14="http://schemas.microsoft.com/office/powerpoint/2010/main" val="322472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The Ethereum Virtual Machine (EVM) is a decentralized virtual environment that executes code consistently and securely across all Ethereum nodes. Nodes run the EVM to execute smart contracts, using "</a:t>
            </a:r>
            <a:r>
              <a:rPr lang="en-US" b="0" i="0" u="sng">
                <a:effectLst/>
                <a:latin typeface="Inter"/>
                <a:hlinkClick r:id="rId3"/>
              </a:rPr>
              <a:t>gas</a:t>
            </a:r>
            <a:r>
              <a:rPr lang="en-US" b="0" i="0" u="none" strike="noStrike">
                <a:solidFill>
                  <a:srgbClr val="121212"/>
                </a:solidFill>
                <a:effectLst/>
                <a:latin typeface="Inter"/>
              </a:rPr>
              <a:t>" to measure the computational effort required for </a:t>
            </a:r>
            <a:r>
              <a:rPr lang="en-US" b="0" i="0" u="sng">
                <a:effectLst/>
                <a:latin typeface="Inter"/>
                <a:hlinkClick r:id="rId4"/>
              </a:rPr>
              <a:t>operations</a:t>
            </a:r>
            <a:r>
              <a:rPr lang="en-US" b="0" i="0" u="none" strike="noStrike">
                <a:solidFill>
                  <a:srgbClr val="121212"/>
                </a:solidFill>
                <a:effectLst/>
                <a:latin typeface="Inter"/>
              </a:rPr>
              <a:t>, ensuring efficient resource allocation and network security.</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Ethereum's state is a large data structure which holds not only all accounts and balances, but a </a:t>
            </a:r>
            <a:r>
              <a:rPr lang="en-US" b="0" i="1" u="none" strike="noStrike">
                <a:solidFill>
                  <a:srgbClr val="121212"/>
                </a:solidFill>
                <a:effectLst/>
                <a:latin typeface="Inter"/>
              </a:rPr>
              <a:t>machine state</a:t>
            </a:r>
            <a:r>
              <a:rPr lang="en-US" b="0" i="0" u="none" strike="noStrike">
                <a:solidFill>
                  <a:srgbClr val="121212"/>
                </a:solidFill>
                <a:effectLst/>
                <a:latin typeface="Inter"/>
              </a:rPr>
              <a:t>, which can change from block to block according to a pre-defined set of rules, and which can execute arbitrary machine code. The specific rules of changing state from block to block are defined by the EVM.</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The EVM behaves as a mathematical function would: Given an input, it produces a deterministic output. It therefore is quite helpful to more formally describe Ethereum as having a </a:t>
            </a:r>
            <a:r>
              <a:rPr lang="en-US" b="1" i="0" u="none" strike="noStrike">
                <a:solidFill>
                  <a:srgbClr val="121212"/>
                </a:solidFill>
                <a:effectLst/>
                <a:latin typeface="Inter"/>
              </a:rPr>
              <a:t>state transition function</a:t>
            </a:r>
            <a:r>
              <a:rPr lang="en-US" b="0" i="0" u="none" strike="noStrike">
                <a:solidFill>
                  <a:srgbClr val="121212"/>
                </a:solidFill>
                <a:effectLst/>
                <a:latin typeface="Inter"/>
              </a:rPr>
              <a:t>:</a:t>
            </a:r>
          </a:p>
          <a:p>
            <a:pPr algn="l"/>
            <a:r>
              <a:rPr lang="en-US" b="0" i="0" u="none" strike="noStrike">
                <a:solidFill>
                  <a:srgbClr val="6C24DF"/>
                </a:solidFill>
                <a:effectLst/>
                <a:latin typeface="IBM Plex Mono" panose="020F0502020204030204" pitchFamily="34" charset="0"/>
              </a:rPr>
              <a:t>Y(S, T)= S'</a:t>
            </a:r>
            <a:endParaRPr lang="en-US" b="0" i="0" u="none" strike="noStrike">
              <a:solidFill>
                <a:srgbClr val="121212"/>
              </a:solidFill>
              <a:effectLst/>
              <a:latin typeface="Inter"/>
            </a:endParaRPr>
          </a:p>
          <a:p>
            <a:pPr algn="l"/>
            <a:r>
              <a:rPr lang="en-US" b="0" i="0" u="none" strike="noStrike">
                <a:solidFill>
                  <a:srgbClr val="121212"/>
                </a:solidFill>
                <a:effectLst/>
                <a:latin typeface="Inter"/>
              </a:rPr>
              <a:t>Given an old valid state </a:t>
            </a:r>
            <a:r>
              <a:rPr lang="en-US"/>
              <a:t>(S)</a:t>
            </a:r>
            <a:r>
              <a:rPr lang="en-US" b="0" i="0" u="none" strike="noStrike">
                <a:solidFill>
                  <a:srgbClr val="121212"/>
                </a:solidFill>
                <a:effectLst/>
                <a:latin typeface="Inter"/>
              </a:rPr>
              <a:t> and a new set of valid transactions </a:t>
            </a:r>
            <a:r>
              <a:rPr lang="en-US"/>
              <a:t>(T)</a:t>
            </a:r>
            <a:r>
              <a:rPr lang="en-US" b="0" i="0" u="none" strike="noStrike">
                <a:solidFill>
                  <a:srgbClr val="121212"/>
                </a:solidFill>
                <a:effectLst/>
                <a:latin typeface="Inter"/>
              </a:rPr>
              <a:t>, the Ethereum state transition function </a:t>
            </a:r>
            <a:r>
              <a:rPr lang="en-US"/>
              <a:t>Y(S, T)</a:t>
            </a:r>
            <a:r>
              <a:rPr lang="en-US" b="0" i="0" u="none" strike="noStrike">
                <a:solidFill>
                  <a:srgbClr val="121212"/>
                </a:solidFill>
                <a:effectLst/>
                <a:latin typeface="Inter"/>
              </a:rPr>
              <a:t> produces a new valid output state </a:t>
            </a:r>
            <a:r>
              <a:rPr lang="en-US"/>
              <a:t>S’</a:t>
            </a:r>
          </a:p>
          <a:p>
            <a:pPr algn="l"/>
            <a:endParaRPr lang="en-US" b="0" i="0" u="none" strike="noStrike">
              <a:solidFill>
                <a:srgbClr val="121212"/>
              </a:solidFill>
              <a:effectLst/>
              <a:latin typeface="Inter"/>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a:solidFill>
                  <a:srgbClr val="121212"/>
                </a:solidFill>
                <a:effectLst/>
                <a:latin typeface="Inter"/>
              </a:rPr>
              <a:t>In the context of Ethereum, the state is an enormous data structure called a </a:t>
            </a:r>
            <a:r>
              <a:rPr lang="en-US" b="0" i="0" u="sng">
                <a:effectLst/>
                <a:latin typeface="Inter"/>
                <a:hlinkClick r:id="rId5"/>
              </a:rPr>
              <a:t>modified Merkle Patricia Trie</a:t>
            </a:r>
            <a:r>
              <a:rPr lang="en-US" b="0" i="0" u="none" strike="noStrike">
                <a:solidFill>
                  <a:srgbClr val="121212"/>
                </a:solidFill>
                <a:effectLst/>
                <a:latin typeface="Inter"/>
              </a:rPr>
              <a:t>, which keeps all </a:t>
            </a:r>
            <a:r>
              <a:rPr lang="en-US" b="0" i="0" u="sng">
                <a:effectLst/>
                <a:latin typeface="Inter"/>
                <a:hlinkClick r:id="rId6"/>
              </a:rPr>
              <a:t>accounts</a:t>
            </a:r>
            <a:r>
              <a:rPr lang="en-US" b="0" i="0" u="none" strike="noStrike">
                <a:solidFill>
                  <a:srgbClr val="121212"/>
                </a:solidFill>
                <a:effectLst/>
                <a:latin typeface="Inter"/>
              </a:rPr>
              <a:t> linked by hashes and reducible to a single root hash stored on the blockchain.</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Compiled smart contract bytecode executes as a number of EVM </a:t>
            </a:r>
            <a:r>
              <a:rPr lang="en-US" b="0" i="0" u="sng">
                <a:effectLst/>
                <a:latin typeface="Inter"/>
                <a:hlinkClick r:id="rId4"/>
              </a:rPr>
              <a:t>opcodes</a:t>
            </a:r>
            <a:r>
              <a:rPr lang="en-US" b="0" i="0" u="none" strike="noStrike">
                <a:solidFill>
                  <a:srgbClr val="121212"/>
                </a:solidFill>
                <a:effectLst/>
                <a:latin typeface="Inter"/>
              </a:rPr>
              <a:t>, which perform standard stack operations like </a:t>
            </a:r>
            <a:r>
              <a:rPr lang="en-US"/>
              <a:t>XOR</a:t>
            </a:r>
            <a:r>
              <a:rPr lang="en-US" b="0" i="0" u="none" strike="noStrike">
                <a:solidFill>
                  <a:srgbClr val="121212"/>
                </a:solidFill>
                <a:effectLst/>
                <a:latin typeface="Inter"/>
              </a:rPr>
              <a:t>, </a:t>
            </a:r>
            <a:r>
              <a:rPr lang="en-US"/>
              <a:t>AND</a:t>
            </a:r>
            <a:r>
              <a:rPr lang="en-US" b="0" i="0" u="none" strike="noStrike">
                <a:solidFill>
                  <a:srgbClr val="121212"/>
                </a:solidFill>
                <a:effectLst/>
                <a:latin typeface="Inter"/>
              </a:rPr>
              <a:t>, </a:t>
            </a:r>
            <a:r>
              <a:rPr lang="en-US"/>
              <a:t>ADD</a:t>
            </a:r>
            <a:r>
              <a:rPr lang="en-US" b="0" i="0" u="none" strike="noStrike">
                <a:solidFill>
                  <a:srgbClr val="121212"/>
                </a:solidFill>
                <a:effectLst/>
                <a:latin typeface="Inter"/>
              </a:rPr>
              <a:t>, </a:t>
            </a:r>
            <a:r>
              <a:rPr lang="en-US"/>
              <a:t>SUB</a:t>
            </a:r>
            <a:r>
              <a:rPr lang="en-US" b="0" i="0" u="none" strike="noStrike">
                <a:solidFill>
                  <a:srgbClr val="121212"/>
                </a:solidFill>
                <a:effectLst/>
                <a:latin typeface="Inter"/>
              </a:rPr>
              <a:t>, etc. The EVM also implements a number of blockchain-specific stack operations, such as </a:t>
            </a:r>
            <a:r>
              <a:rPr lang="en-US"/>
              <a:t>ADDRESS</a:t>
            </a:r>
            <a:r>
              <a:rPr lang="en-US" b="0" i="0" u="none" strike="noStrike">
                <a:solidFill>
                  <a:srgbClr val="121212"/>
                </a:solidFill>
                <a:effectLst/>
                <a:latin typeface="Inter"/>
              </a:rPr>
              <a:t>, </a:t>
            </a:r>
            <a:r>
              <a:rPr lang="en-US"/>
              <a:t>BALANCE</a:t>
            </a:r>
            <a:r>
              <a:rPr lang="en-US" b="0" i="0" u="none" strike="noStrike">
                <a:solidFill>
                  <a:srgbClr val="121212"/>
                </a:solidFill>
                <a:effectLst/>
                <a:latin typeface="Inter"/>
              </a:rPr>
              <a:t>, </a:t>
            </a:r>
            <a:r>
              <a:rPr lang="en-US"/>
              <a:t>BLOCKHASH</a:t>
            </a:r>
            <a:r>
              <a:rPr lang="en-US" b="0" i="0" u="none" strike="noStrike">
                <a:solidFill>
                  <a:srgbClr val="121212"/>
                </a:solidFill>
                <a:effectLst/>
                <a:latin typeface="Inter"/>
              </a:rPr>
              <a:t>, etc.</a:t>
            </a:r>
          </a:p>
        </p:txBody>
      </p:sp>
      <p:sp>
        <p:nvSpPr>
          <p:cNvPr id="4" name="Slide Number Placeholder 3"/>
          <p:cNvSpPr>
            <a:spLocks noGrp="1"/>
          </p:cNvSpPr>
          <p:nvPr>
            <p:ph type="sldNum" sz="quarter" idx="5"/>
          </p:nvPr>
        </p:nvSpPr>
        <p:spPr/>
        <p:txBody>
          <a:bodyPr/>
          <a:lstStyle/>
          <a:p>
            <a:fld id="{658530A7-EE91-EC42-BF27-7C654D5B9F98}" type="slidenum">
              <a:rPr lang="en-US" smtClean="0"/>
              <a:t>6</a:t>
            </a:fld>
            <a:endParaRPr lang="en-US"/>
          </a:p>
        </p:txBody>
      </p:sp>
    </p:spTree>
    <p:extLst>
      <p:ext uri="{BB962C8B-B14F-4D97-AF65-F5344CB8AC3E}">
        <p14:creationId xmlns:p14="http://schemas.microsoft.com/office/powerpoint/2010/main" val="3381530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The EVM executes as a </a:t>
            </a:r>
            <a:r>
              <a:rPr lang="en-US" b="0" i="0" u="sng" strike="noStrike">
                <a:solidFill>
                  <a:srgbClr val="121212"/>
                </a:solidFill>
                <a:effectLst/>
                <a:latin typeface="Inter"/>
                <a:hlinkClick r:id="rId3"/>
              </a:rPr>
              <a:t>stack machine(opens in a new tab)</a:t>
            </a:r>
            <a:r>
              <a:rPr lang="en-US" b="0" i="0" u="none" strike="noStrike">
                <a:solidFill>
                  <a:srgbClr val="121212"/>
                </a:solidFill>
                <a:effectLst/>
                <a:latin typeface="Inter"/>
              </a:rPr>
              <a:t> with a depth of 1024 items. Each item is a 256-bit word, which was chosen for the ease of use with 256-bit cryptography (such as Keccak-256 hashes or secp256k1 signatures).</a:t>
            </a:r>
          </a:p>
          <a:p>
            <a:pPr algn="l"/>
            <a:r>
              <a:rPr lang="en-US" b="0" i="0" u="none" strike="noStrike">
                <a:solidFill>
                  <a:srgbClr val="121212"/>
                </a:solidFill>
                <a:effectLst/>
                <a:latin typeface="Inter"/>
              </a:rPr>
              <a:t>During execution, the EVM maintains a transient </a:t>
            </a:r>
            <a:r>
              <a:rPr lang="en-US" b="0" i="1" u="none" strike="noStrike">
                <a:solidFill>
                  <a:srgbClr val="121212"/>
                </a:solidFill>
                <a:effectLst/>
                <a:latin typeface="Inter"/>
              </a:rPr>
              <a:t>memory</a:t>
            </a:r>
            <a:r>
              <a:rPr lang="en-US" b="0" i="0" u="none" strike="noStrike">
                <a:solidFill>
                  <a:srgbClr val="121212"/>
                </a:solidFill>
                <a:effectLst/>
                <a:latin typeface="Inter"/>
              </a:rPr>
              <a:t> (as a word-addressed byte array), which does not persist between transactions.</a:t>
            </a:r>
          </a:p>
          <a:p>
            <a:pPr algn="l"/>
            <a:r>
              <a:rPr lang="en-US" b="0" i="0" u="none" strike="noStrike">
                <a:solidFill>
                  <a:srgbClr val="121212"/>
                </a:solidFill>
                <a:effectLst/>
                <a:latin typeface="Inter"/>
              </a:rPr>
              <a:t>Contracts, however, do contain a Merkle Patricia </a:t>
            </a:r>
            <a:r>
              <a:rPr lang="en-US" b="0" i="1" u="none" strike="noStrike">
                <a:solidFill>
                  <a:srgbClr val="121212"/>
                </a:solidFill>
                <a:effectLst/>
                <a:latin typeface="Inter"/>
              </a:rPr>
              <a:t>storage</a:t>
            </a:r>
            <a:r>
              <a:rPr lang="en-US" b="0" i="0" u="none" strike="noStrike">
                <a:solidFill>
                  <a:srgbClr val="121212"/>
                </a:solidFill>
                <a:effectLst/>
                <a:latin typeface="Inter"/>
              </a:rPr>
              <a:t> </a:t>
            </a:r>
            <a:r>
              <a:rPr lang="en-US" b="0" i="0" u="none" strike="noStrike" err="1">
                <a:solidFill>
                  <a:srgbClr val="121212"/>
                </a:solidFill>
                <a:effectLst/>
                <a:latin typeface="Inter"/>
              </a:rPr>
              <a:t>trie</a:t>
            </a:r>
            <a:r>
              <a:rPr lang="en-US" b="0" i="0" u="none" strike="noStrike">
                <a:solidFill>
                  <a:srgbClr val="121212"/>
                </a:solidFill>
                <a:effectLst/>
                <a:latin typeface="Inter"/>
              </a:rPr>
              <a:t> (as a word-addressable word array), associated with the account in question and part of the global state.</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Compiled smart contract bytecode executes as a number of EVM </a:t>
            </a:r>
            <a:r>
              <a:rPr lang="en-US" b="0" i="0" u="sng" strike="noStrike">
                <a:solidFill>
                  <a:srgbClr val="121212"/>
                </a:solidFill>
                <a:effectLst/>
                <a:latin typeface="Inter"/>
                <a:hlinkClick r:id="rId4"/>
              </a:rPr>
              <a:t>opcodes</a:t>
            </a:r>
            <a:r>
              <a:rPr lang="en-US" b="0" i="0" u="none" strike="noStrike">
                <a:solidFill>
                  <a:srgbClr val="121212"/>
                </a:solidFill>
                <a:effectLst/>
                <a:latin typeface="Inter"/>
              </a:rPr>
              <a:t>, which perform standard stack operations like XOR, AND, ADD, SUB, etc. The EVM also implements a number of blockchain-specific stack operations, such as ADDRESS, BALANCE, BLOCKHASH, etc.</a:t>
            </a:r>
          </a:p>
        </p:txBody>
      </p:sp>
      <p:sp>
        <p:nvSpPr>
          <p:cNvPr id="4" name="Slide Number Placeholder 3"/>
          <p:cNvSpPr>
            <a:spLocks noGrp="1"/>
          </p:cNvSpPr>
          <p:nvPr>
            <p:ph type="sldNum" sz="quarter" idx="5"/>
          </p:nvPr>
        </p:nvSpPr>
        <p:spPr/>
        <p:txBody>
          <a:bodyPr/>
          <a:lstStyle/>
          <a:p>
            <a:fld id="{658530A7-EE91-EC42-BF27-7C654D5B9F98}" type="slidenum">
              <a:rPr lang="en-US" smtClean="0"/>
              <a:t>7</a:t>
            </a:fld>
            <a:endParaRPr lang="en-US"/>
          </a:p>
        </p:txBody>
      </p:sp>
    </p:spTree>
    <p:extLst>
      <p:ext uri="{BB962C8B-B14F-4D97-AF65-F5344CB8AC3E}">
        <p14:creationId xmlns:p14="http://schemas.microsoft.com/office/powerpoint/2010/main" val="1024683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B064E-F98E-0572-B3B0-1849D8F98A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E9C497-F000-E346-9A7D-A8B3D83EEA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436D7E-B5E7-D85D-719D-840C9928756A}"/>
              </a:ext>
            </a:extLst>
          </p:cNvPr>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The EVM executes as a </a:t>
            </a:r>
            <a:r>
              <a:rPr lang="en-US" b="0" i="0" u="sng" strike="noStrike">
                <a:solidFill>
                  <a:srgbClr val="121212"/>
                </a:solidFill>
                <a:effectLst/>
                <a:latin typeface="Inter"/>
                <a:hlinkClick r:id="rId3"/>
              </a:rPr>
              <a:t>stack machine(opens in a new tab)</a:t>
            </a:r>
            <a:r>
              <a:rPr lang="en-US" b="0" i="0" u="none" strike="noStrike">
                <a:solidFill>
                  <a:srgbClr val="121212"/>
                </a:solidFill>
                <a:effectLst/>
                <a:latin typeface="Inter"/>
              </a:rPr>
              <a:t> with a depth of 1024 items. Each item is a 256-bit word, which was chosen for the ease of use with 256-bit cryptography (such as Keccak-256 hashes or secp256k1 signatures).</a:t>
            </a:r>
          </a:p>
          <a:p>
            <a:pPr algn="l"/>
            <a:r>
              <a:rPr lang="en-US" b="0" i="0" u="none" strike="noStrike">
                <a:solidFill>
                  <a:srgbClr val="121212"/>
                </a:solidFill>
                <a:effectLst/>
                <a:latin typeface="Inter"/>
              </a:rPr>
              <a:t>During execution, the EVM maintains a transient </a:t>
            </a:r>
            <a:r>
              <a:rPr lang="en-US" b="0" i="1" u="none" strike="noStrike">
                <a:solidFill>
                  <a:srgbClr val="121212"/>
                </a:solidFill>
                <a:effectLst/>
                <a:latin typeface="Inter"/>
              </a:rPr>
              <a:t>memory</a:t>
            </a:r>
            <a:r>
              <a:rPr lang="en-US" b="0" i="0" u="none" strike="noStrike">
                <a:solidFill>
                  <a:srgbClr val="121212"/>
                </a:solidFill>
                <a:effectLst/>
                <a:latin typeface="Inter"/>
              </a:rPr>
              <a:t> (as a word-addressed byte array), which does not persist between transactions.</a:t>
            </a:r>
          </a:p>
          <a:p>
            <a:pPr algn="l"/>
            <a:r>
              <a:rPr lang="en-US" b="0" i="0" u="none" strike="noStrike">
                <a:solidFill>
                  <a:srgbClr val="121212"/>
                </a:solidFill>
                <a:effectLst/>
                <a:latin typeface="Inter"/>
              </a:rPr>
              <a:t>Contracts, however, do contain a Merkle Patricia </a:t>
            </a:r>
            <a:r>
              <a:rPr lang="en-US" b="0" i="1" u="none" strike="noStrike">
                <a:solidFill>
                  <a:srgbClr val="121212"/>
                </a:solidFill>
                <a:effectLst/>
                <a:latin typeface="Inter"/>
              </a:rPr>
              <a:t>storage</a:t>
            </a:r>
            <a:r>
              <a:rPr lang="en-US" b="0" i="0" u="none" strike="noStrike">
                <a:solidFill>
                  <a:srgbClr val="121212"/>
                </a:solidFill>
                <a:effectLst/>
                <a:latin typeface="Inter"/>
              </a:rPr>
              <a:t> </a:t>
            </a:r>
            <a:r>
              <a:rPr lang="en-US" b="0" i="0" u="none" strike="noStrike" err="1">
                <a:solidFill>
                  <a:srgbClr val="121212"/>
                </a:solidFill>
                <a:effectLst/>
                <a:latin typeface="Inter"/>
              </a:rPr>
              <a:t>trie</a:t>
            </a:r>
            <a:r>
              <a:rPr lang="en-US" b="0" i="0" u="none" strike="noStrike">
                <a:solidFill>
                  <a:srgbClr val="121212"/>
                </a:solidFill>
                <a:effectLst/>
                <a:latin typeface="Inter"/>
              </a:rPr>
              <a:t> (as a word-addressable word array), associated with the account in question and part of the global state.</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Compiled smart contract bytecode executes as a number of EVM </a:t>
            </a:r>
            <a:r>
              <a:rPr lang="en-US" b="0" i="0" u="sng" strike="noStrike">
                <a:solidFill>
                  <a:srgbClr val="121212"/>
                </a:solidFill>
                <a:effectLst/>
                <a:latin typeface="Inter"/>
                <a:hlinkClick r:id="rId4"/>
              </a:rPr>
              <a:t>opcodes</a:t>
            </a:r>
            <a:r>
              <a:rPr lang="en-US" b="0" i="0" u="none" strike="noStrike">
                <a:solidFill>
                  <a:srgbClr val="121212"/>
                </a:solidFill>
                <a:effectLst/>
                <a:latin typeface="Inter"/>
              </a:rPr>
              <a:t>, which perform standard stack operations like XOR, AND, ADD, SUB, etc. The EVM also implements a number of blockchain-specific stack operations, such as ADDRESS, BALANCE, BLOCKHASH, etc.</a:t>
            </a:r>
          </a:p>
        </p:txBody>
      </p:sp>
      <p:sp>
        <p:nvSpPr>
          <p:cNvPr id="4" name="Slide Number Placeholder 3">
            <a:extLst>
              <a:ext uri="{FF2B5EF4-FFF2-40B4-BE49-F238E27FC236}">
                <a16:creationId xmlns:a16="http://schemas.microsoft.com/office/drawing/2014/main" id="{CB1C87BF-87E3-9E74-103C-804BA60039F7}"/>
              </a:ext>
            </a:extLst>
          </p:cNvPr>
          <p:cNvSpPr>
            <a:spLocks noGrp="1"/>
          </p:cNvSpPr>
          <p:nvPr>
            <p:ph type="sldNum" sz="quarter" idx="5"/>
          </p:nvPr>
        </p:nvSpPr>
        <p:spPr/>
        <p:txBody>
          <a:bodyPr/>
          <a:lstStyle/>
          <a:p>
            <a:fld id="{658530A7-EE91-EC42-BF27-7C654D5B9F98}" type="slidenum">
              <a:rPr lang="en-US" smtClean="0"/>
              <a:t>8</a:t>
            </a:fld>
            <a:endParaRPr lang="en-US"/>
          </a:p>
        </p:txBody>
      </p:sp>
    </p:spTree>
    <p:extLst>
      <p:ext uri="{BB962C8B-B14F-4D97-AF65-F5344CB8AC3E}">
        <p14:creationId xmlns:p14="http://schemas.microsoft.com/office/powerpoint/2010/main" val="2755208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BEC536-5A0C-3ED9-1EF1-CB5B69B895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652F51-2955-6DFE-BD85-BF82740836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2B30D2-FBE1-272D-EC26-A1C8056130EF}"/>
              </a:ext>
            </a:extLst>
          </p:cNvPr>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Compiled smart contract bytecode executes as a number of EVM </a:t>
            </a:r>
            <a:r>
              <a:rPr lang="en-US" b="0" i="0" u="sng">
                <a:effectLst/>
                <a:latin typeface="Inter"/>
                <a:hlinkClick r:id="rId3"/>
              </a:rPr>
              <a:t>opcodes</a:t>
            </a:r>
            <a:r>
              <a:rPr lang="en-US" b="0" i="0" u="none" strike="noStrike">
                <a:solidFill>
                  <a:srgbClr val="121212"/>
                </a:solidFill>
                <a:effectLst/>
                <a:latin typeface="Inter"/>
              </a:rPr>
              <a:t>, which perform standard stack operations like </a:t>
            </a:r>
            <a:r>
              <a:rPr lang="en-US"/>
              <a:t>XOR</a:t>
            </a:r>
            <a:r>
              <a:rPr lang="en-US" b="0" i="0" u="none" strike="noStrike">
                <a:solidFill>
                  <a:srgbClr val="121212"/>
                </a:solidFill>
                <a:effectLst/>
                <a:latin typeface="Inter"/>
              </a:rPr>
              <a:t>, </a:t>
            </a:r>
            <a:r>
              <a:rPr lang="en-US"/>
              <a:t>AND</a:t>
            </a:r>
            <a:r>
              <a:rPr lang="en-US" b="0" i="0" u="none" strike="noStrike">
                <a:solidFill>
                  <a:srgbClr val="121212"/>
                </a:solidFill>
                <a:effectLst/>
                <a:latin typeface="Inter"/>
              </a:rPr>
              <a:t>, </a:t>
            </a:r>
            <a:r>
              <a:rPr lang="en-US"/>
              <a:t>ADD</a:t>
            </a:r>
            <a:r>
              <a:rPr lang="en-US" b="0" i="0" u="none" strike="noStrike">
                <a:solidFill>
                  <a:srgbClr val="121212"/>
                </a:solidFill>
                <a:effectLst/>
                <a:latin typeface="Inter"/>
              </a:rPr>
              <a:t>, </a:t>
            </a:r>
            <a:r>
              <a:rPr lang="en-US"/>
              <a:t>SUB</a:t>
            </a:r>
            <a:r>
              <a:rPr lang="en-US" b="0" i="0" u="none" strike="noStrike">
                <a:solidFill>
                  <a:srgbClr val="121212"/>
                </a:solidFill>
                <a:effectLst/>
                <a:latin typeface="Inter"/>
              </a:rPr>
              <a:t>, etc. The EVM also implements a number of blockchain-specific stack operations, such as </a:t>
            </a:r>
            <a:r>
              <a:rPr lang="en-US"/>
              <a:t>ADDRESS</a:t>
            </a:r>
            <a:r>
              <a:rPr lang="en-US" b="0" i="0" u="none" strike="noStrike">
                <a:solidFill>
                  <a:srgbClr val="121212"/>
                </a:solidFill>
                <a:effectLst/>
                <a:latin typeface="Inter"/>
              </a:rPr>
              <a:t>, </a:t>
            </a:r>
            <a:r>
              <a:rPr lang="en-US"/>
              <a:t>BALANCE</a:t>
            </a:r>
            <a:r>
              <a:rPr lang="en-US" b="0" i="0" u="none" strike="noStrike">
                <a:solidFill>
                  <a:srgbClr val="121212"/>
                </a:solidFill>
                <a:effectLst/>
                <a:latin typeface="Inter"/>
              </a:rPr>
              <a:t>, </a:t>
            </a:r>
            <a:r>
              <a:rPr lang="en-US"/>
              <a:t>BLOCKHASH</a:t>
            </a:r>
            <a:r>
              <a:rPr lang="en-US" b="0" i="0" u="none" strike="noStrike">
                <a:solidFill>
                  <a:srgbClr val="121212"/>
                </a:solidFill>
                <a:effectLst/>
                <a:latin typeface="Inter"/>
              </a:rPr>
              <a:t>, etc.</a:t>
            </a:r>
          </a:p>
        </p:txBody>
      </p:sp>
      <p:sp>
        <p:nvSpPr>
          <p:cNvPr id="4" name="Slide Number Placeholder 3">
            <a:extLst>
              <a:ext uri="{FF2B5EF4-FFF2-40B4-BE49-F238E27FC236}">
                <a16:creationId xmlns:a16="http://schemas.microsoft.com/office/drawing/2014/main" id="{2921071A-2BCD-5B58-0341-BD67C1A49A52}"/>
              </a:ext>
            </a:extLst>
          </p:cNvPr>
          <p:cNvSpPr>
            <a:spLocks noGrp="1"/>
          </p:cNvSpPr>
          <p:nvPr>
            <p:ph type="sldNum" sz="quarter" idx="5"/>
          </p:nvPr>
        </p:nvSpPr>
        <p:spPr/>
        <p:txBody>
          <a:bodyPr/>
          <a:lstStyle/>
          <a:p>
            <a:fld id="{658530A7-EE91-EC42-BF27-7C654D5B9F98}" type="slidenum">
              <a:rPr lang="en-US" smtClean="0"/>
              <a:t>9</a:t>
            </a:fld>
            <a:endParaRPr lang="en-US"/>
          </a:p>
        </p:txBody>
      </p:sp>
    </p:spTree>
    <p:extLst>
      <p:ext uri="{BB962C8B-B14F-4D97-AF65-F5344CB8AC3E}">
        <p14:creationId xmlns:p14="http://schemas.microsoft.com/office/powerpoint/2010/main" val="659546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6E05B-E964-320A-28BB-25A30B1C9C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704D9D-5C26-9C98-8A5C-639CA8DDD5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6E2228-8ECC-F9ED-E8E0-14D730F607DB}"/>
              </a:ext>
            </a:extLst>
          </p:cNvPr>
          <p:cNvSpPr>
            <a:spLocks noGrp="1"/>
          </p:cNvSpPr>
          <p:nvPr>
            <p:ph type="body" idx="1"/>
          </p:nvPr>
        </p:nvSpPr>
        <p:spPr/>
        <p:txBody>
          <a:bodyPr/>
          <a:lstStyle/>
          <a:p>
            <a:pPr algn="l"/>
            <a:r>
              <a:rPr lang="en-US" b="0" i="0" u="none" strike="noStrike">
                <a:solidFill>
                  <a:srgbClr val="121212"/>
                </a:solidFill>
                <a:effectLst/>
                <a:latin typeface="Inter"/>
              </a:rPr>
              <a:t>Owen</a:t>
            </a:r>
          </a:p>
          <a:p>
            <a:pPr algn="l"/>
            <a:endParaRPr lang="en-US" b="0" i="0" u="none" strike="noStrike">
              <a:solidFill>
                <a:srgbClr val="121212"/>
              </a:solidFill>
              <a:effectLst/>
              <a:latin typeface="Inter"/>
            </a:endParaRPr>
          </a:p>
          <a:p>
            <a:pPr algn="l"/>
            <a:r>
              <a:rPr lang="en-US" b="0" i="0" u="none" strike="noStrike">
                <a:solidFill>
                  <a:srgbClr val="121212"/>
                </a:solidFill>
                <a:effectLst/>
                <a:latin typeface="Inter"/>
              </a:rPr>
              <a:t>Compiled smart contract bytecode executes as a number of EVM </a:t>
            </a:r>
            <a:r>
              <a:rPr lang="en-US" b="0" i="0" u="sng">
                <a:effectLst/>
                <a:latin typeface="Inter"/>
                <a:hlinkClick r:id="rId3"/>
              </a:rPr>
              <a:t>opcodes</a:t>
            </a:r>
            <a:r>
              <a:rPr lang="en-US" b="0" i="0" u="none" strike="noStrike">
                <a:solidFill>
                  <a:srgbClr val="121212"/>
                </a:solidFill>
                <a:effectLst/>
                <a:latin typeface="Inter"/>
              </a:rPr>
              <a:t>, which perform standard stack operations like </a:t>
            </a:r>
            <a:r>
              <a:rPr lang="en-US"/>
              <a:t>XOR</a:t>
            </a:r>
            <a:r>
              <a:rPr lang="en-US" b="0" i="0" u="none" strike="noStrike">
                <a:solidFill>
                  <a:srgbClr val="121212"/>
                </a:solidFill>
                <a:effectLst/>
                <a:latin typeface="Inter"/>
              </a:rPr>
              <a:t>, </a:t>
            </a:r>
            <a:r>
              <a:rPr lang="en-US"/>
              <a:t>AND</a:t>
            </a:r>
            <a:r>
              <a:rPr lang="en-US" b="0" i="0" u="none" strike="noStrike">
                <a:solidFill>
                  <a:srgbClr val="121212"/>
                </a:solidFill>
                <a:effectLst/>
                <a:latin typeface="Inter"/>
              </a:rPr>
              <a:t>, </a:t>
            </a:r>
            <a:r>
              <a:rPr lang="en-US"/>
              <a:t>ADD</a:t>
            </a:r>
            <a:r>
              <a:rPr lang="en-US" b="0" i="0" u="none" strike="noStrike">
                <a:solidFill>
                  <a:srgbClr val="121212"/>
                </a:solidFill>
                <a:effectLst/>
                <a:latin typeface="Inter"/>
              </a:rPr>
              <a:t>, </a:t>
            </a:r>
            <a:r>
              <a:rPr lang="en-US"/>
              <a:t>SUB</a:t>
            </a:r>
            <a:r>
              <a:rPr lang="en-US" b="0" i="0" u="none" strike="noStrike">
                <a:solidFill>
                  <a:srgbClr val="121212"/>
                </a:solidFill>
                <a:effectLst/>
                <a:latin typeface="Inter"/>
              </a:rPr>
              <a:t>, etc. The EVM also implements a number of blockchain-specific stack operations, such as </a:t>
            </a:r>
            <a:r>
              <a:rPr lang="en-US"/>
              <a:t>ADDRESS</a:t>
            </a:r>
            <a:r>
              <a:rPr lang="en-US" b="0" i="0" u="none" strike="noStrike">
                <a:solidFill>
                  <a:srgbClr val="121212"/>
                </a:solidFill>
                <a:effectLst/>
                <a:latin typeface="Inter"/>
              </a:rPr>
              <a:t>, </a:t>
            </a:r>
            <a:r>
              <a:rPr lang="en-US"/>
              <a:t>BALANCE</a:t>
            </a:r>
            <a:r>
              <a:rPr lang="en-US" b="0" i="0" u="none" strike="noStrike">
                <a:solidFill>
                  <a:srgbClr val="121212"/>
                </a:solidFill>
                <a:effectLst/>
                <a:latin typeface="Inter"/>
              </a:rPr>
              <a:t>, </a:t>
            </a:r>
            <a:r>
              <a:rPr lang="en-US"/>
              <a:t>BLOCKHASH</a:t>
            </a:r>
            <a:r>
              <a:rPr lang="en-US" b="0" i="0" u="none" strike="noStrike">
                <a:solidFill>
                  <a:srgbClr val="121212"/>
                </a:solidFill>
                <a:effectLst/>
                <a:latin typeface="Inter"/>
              </a:rPr>
              <a:t>, etc.</a:t>
            </a:r>
          </a:p>
        </p:txBody>
      </p:sp>
      <p:sp>
        <p:nvSpPr>
          <p:cNvPr id="4" name="Slide Number Placeholder 3">
            <a:extLst>
              <a:ext uri="{FF2B5EF4-FFF2-40B4-BE49-F238E27FC236}">
                <a16:creationId xmlns:a16="http://schemas.microsoft.com/office/drawing/2014/main" id="{7E2B7373-E580-5BBB-0E5A-BAC1517895C4}"/>
              </a:ext>
            </a:extLst>
          </p:cNvPr>
          <p:cNvSpPr>
            <a:spLocks noGrp="1"/>
          </p:cNvSpPr>
          <p:nvPr>
            <p:ph type="sldNum" sz="quarter" idx="5"/>
          </p:nvPr>
        </p:nvSpPr>
        <p:spPr/>
        <p:txBody>
          <a:bodyPr/>
          <a:lstStyle/>
          <a:p>
            <a:fld id="{658530A7-EE91-EC42-BF27-7C654D5B9F98}" type="slidenum">
              <a:rPr lang="en-US" smtClean="0"/>
              <a:t>10</a:t>
            </a:fld>
            <a:endParaRPr lang="en-US"/>
          </a:p>
        </p:txBody>
      </p:sp>
    </p:spTree>
    <p:extLst>
      <p:ext uri="{BB962C8B-B14F-4D97-AF65-F5344CB8AC3E}">
        <p14:creationId xmlns:p14="http://schemas.microsoft.com/office/powerpoint/2010/main" val="1918101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1BAD9-F428-8771-8089-4842937D68D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F3F0C18-891B-75C0-9FFD-64264A51F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35615E-FE3E-CB8D-ACC4-BBF2379938D6}"/>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5" name="Footer Placeholder 4">
            <a:extLst>
              <a:ext uri="{FF2B5EF4-FFF2-40B4-BE49-F238E27FC236}">
                <a16:creationId xmlns:a16="http://schemas.microsoft.com/office/drawing/2014/main" id="{F2DB12D1-5977-B58B-D92D-93D390ACF5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26B910-BE46-7A10-41AD-0F7294A873D9}"/>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1558075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FDC92-CACC-4F27-9ADE-656EE06FA45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28874BB-7E3F-9869-6962-9304F4EA6E0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76C2DC-B4F5-71A2-D1D2-4329999D1D09}"/>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5" name="Footer Placeholder 4">
            <a:extLst>
              <a:ext uri="{FF2B5EF4-FFF2-40B4-BE49-F238E27FC236}">
                <a16:creationId xmlns:a16="http://schemas.microsoft.com/office/drawing/2014/main" id="{02DF56EC-B0E8-0E4A-96ED-2A55E33496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89B6E9-D1CA-24CD-2172-C9162569EFFD}"/>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2815173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D6679B-E7C6-F461-68A2-1E6473DFDA9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EC7A4B5-25CD-3346-8807-108CDB39CB6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B4DC94-EBDF-861C-E2FA-6230E4F88B69}"/>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5" name="Footer Placeholder 4">
            <a:extLst>
              <a:ext uri="{FF2B5EF4-FFF2-40B4-BE49-F238E27FC236}">
                <a16:creationId xmlns:a16="http://schemas.microsoft.com/office/drawing/2014/main" id="{C2FB6996-F0E4-F5CD-B4AB-EF6A78697C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1624E8-F0DD-35BB-68CC-2382CE38371C}"/>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2261432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452AD-61E4-C2AB-909B-EC48D73F15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E9640C-9188-EC5B-0BFA-A0421D9FD6F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E5E96F-DE0F-F856-D9DC-9FE51D75738A}"/>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5" name="Footer Placeholder 4">
            <a:extLst>
              <a:ext uri="{FF2B5EF4-FFF2-40B4-BE49-F238E27FC236}">
                <a16:creationId xmlns:a16="http://schemas.microsoft.com/office/drawing/2014/main" id="{333CD112-CE90-C9E9-E9ED-C50B44E131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F96687-4335-9612-FA20-A26D24CAA769}"/>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421325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277CE-CA7C-5AB3-4F4D-5B08498FE3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5F364A-C5B6-33E5-60E9-C1F328AB29A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80127E-A5A5-C758-532E-407F6E0A77C6}"/>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5" name="Footer Placeholder 4">
            <a:extLst>
              <a:ext uri="{FF2B5EF4-FFF2-40B4-BE49-F238E27FC236}">
                <a16:creationId xmlns:a16="http://schemas.microsoft.com/office/drawing/2014/main" id="{289C961A-AE83-4BE1-1DA7-3D5F37B013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5AACBA-37DD-A1D7-3063-E1F9C2241534}"/>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274638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113E5-A707-21C4-F01C-6BD172068B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1AF02F-A61E-F0E2-60F9-15AF57A65F7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451D54-4CE8-578E-6930-69BAF58C0F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C6961CB-45A8-E5EB-1177-874C91EAB4F2}"/>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6" name="Footer Placeholder 5">
            <a:extLst>
              <a:ext uri="{FF2B5EF4-FFF2-40B4-BE49-F238E27FC236}">
                <a16:creationId xmlns:a16="http://schemas.microsoft.com/office/drawing/2014/main" id="{F93F9FF7-2870-36F8-81C6-10DB7A6EFE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C09E6C-ACA6-C7F9-9F22-8389A62C0182}"/>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3075699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38A23-7848-F2CB-4D8F-9A2F71900D2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080952-9D35-4FF6-365F-C8D7E507EC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30A602-A60C-E514-30DE-3A58400015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0285B36-EFAE-E41E-4230-80F8FD5935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E12B567-8641-D37F-D0D4-8A3FA923AC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CF34D9B-1160-39DF-6D74-9247FBD60A06}"/>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8" name="Footer Placeholder 7">
            <a:extLst>
              <a:ext uri="{FF2B5EF4-FFF2-40B4-BE49-F238E27FC236}">
                <a16:creationId xmlns:a16="http://schemas.microsoft.com/office/drawing/2014/main" id="{8B188E4B-6E34-0DB3-A278-5013CAAE81B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672EE0C-275E-2D2B-035C-DFB9E9B1CF55}"/>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3416665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DD2AA-612D-BA5F-E4C8-E631517C51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DC502DF-EA68-16C5-DE76-24D416E89B52}"/>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4" name="Footer Placeholder 3">
            <a:extLst>
              <a:ext uri="{FF2B5EF4-FFF2-40B4-BE49-F238E27FC236}">
                <a16:creationId xmlns:a16="http://schemas.microsoft.com/office/drawing/2014/main" id="{7A7277FB-6C4A-A01F-43BE-89DE4F6698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49406A9-2558-F1EF-EDF6-99541FA7BE3E}"/>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3875494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8BB57C-54A4-3DEB-A578-F41A0B448A67}"/>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3" name="Footer Placeholder 2">
            <a:extLst>
              <a:ext uri="{FF2B5EF4-FFF2-40B4-BE49-F238E27FC236}">
                <a16:creationId xmlns:a16="http://schemas.microsoft.com/office/drawing/2014/main" id="{78D4F65B-ED4A-1A67-155C-0FFFE79235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D741388-9F66-C03D-06A8-E04140988CED}"/>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3593088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3E3F8-31F3-B545-172F-129B93ED8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71C7251-7229-8DCC-CB68-B7BE11B76A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983BAFE-9C0C-BC90-C446-497F2CC1F0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571CA7-3734-07F7-9D19-30F80162DDF5}"/>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6" name="Footer Placeholder 5">
            <a:extLst>
              <a:ext uri="{FF2B5EF4-FFF2-40B4-BE49-F238E27FC236}">
                <a16:creationId xmlns:a16="http://schemas.microsoft.com/office/drawing/2014/main" id="{75D6C67C-4887-3743-DE5A-AF0DF83978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1919A8-B4E2-C899-ECF9-14B6A41D26A1}"/>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4059780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71492-9F18-D455-51E6-3E07D4644E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65BBFFF-08FE-C83E-1843-577C1E397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3C58E4-5633-F85A-A7B5-E20D44251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D53553-92A1-1DCE-6E9E-2CDBA2F54916}"/>
              </a:ext>
            </a:extLst>
          </p:cNvPr>
          <p:cNvSpPr>
            <a:spLocks noGrp="1"/>
          </p:cNvSpPr>
          <p:nvPr>
            <p:ph type="dt" sz="half" idx="10"/>
          </p:nvPr>
        </p:nvSpPr>
        <p:spPr/>
        <p:txBody>
          <a:bodyPr/>
          <a:lstStyle/>
          <a:p>
            <a:fld id="{6A554909-CC18-674E-89CD-861A514E2DBA}" type="datetimeFigureOut">
              <a:rPr lang="en-US" smtClean="0"/>
              <a:t>12/16/24</a:t>
            </a:fld>
            <a:endParaRPr lang="en-US"/>
          </a:p>
        </p:txBody>
      </p:sp>
      <p:sp>
        <p:nvSpPr>
          <p:cNvPr id="6" name="Footer Placeholder 5">
            <a:extLst>
              <a:ext uri="{FF2B5EF4-FFF2-40B4-BE49-F238E27FC236}">
                <a16:creationId xmlns:a16="http://schemas.microsoft.com/office/drawing/2014/main" id="{8307E108-298A-7B5E-16F1-65AF3C62D2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79F442-F2E7-7839-EDDF-96DABE54C2FD}"/>
              </a:ext>
            </a:extLst>
          </p:cNvPr>
          <p:cNvSpPr>
            <a:spLocks noGrp="1"/>
          </p:cNvSpPr>
          <p:nvPr>
            <p:ph type="sldNum" sz="quarter" idx="12"/>
          </p:nvPr>
        </p:nvSpPr>
        <p:spPr/>
        <p:txBody>
          <a:bodyPr/>
          <a:lstStyle/>
          <a:p>
            <a:fld id="{31F5C484-7CBC-AB49-8F79-914981A86B14}" type="slidenum">
              <a:rPr lang="en-US" smtClean="0"/>
              <a:t>‹#›</a:t>
            </a:fld>
            <a:endParaRPr lang="en-US"/>
          </a:p>
        </p:txBody>
      </p:sp>
    </p:spTree>
    <p:extLst>
      <p:ext uri="{BB962C8B-B14F-4D97-AF65-F5344CB8AC3E}">
        <p14:creationId xmlns:p14="http://schemas.microsoft.com/office/powerpoint/2010/main" val="258572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C0D988-A3E6-16F7-5532-6FCC2F2208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BED955B-DC89-D8D1-AFEC-DB6098749C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24893-8ECB-9A0A-8C0B-760A4CFDE7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A554909-CC18-674E-89CD-861A514E2DBA}" type="datetimeFigureOut">
              <a:rPr lang="en-US" smtClean="0"/>
              <a:t>12/16/24</a:t>
            </a:fld>
            <a:endParaRPr lang="en-US"/>
          </a:p>
        </p:txBody>
      </p:sp>
      <p:sp>
        <p:nvSpPr>
          <p:cNvPr id="5" name="Footer Placeholder 4">
            <a:extLst>
              <a:ext uri="{FF2B5EF4-FFF2-40B4-BE49-F238E27FC236}">
                <a16:creationId xmlns:a16="http://schemas.microsoft.com/office/drawing/2014/main" id="{EAD021F4-B2CF-04BE-C338-958452F0D9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188BEA2-A4BA-4811-5E0B-34CD9D44A7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F5C484-7CBC-AB49-8F79-914981A86B14}" type="slidenum">
              <a:rPr lang="en-US" smtClean="0"/>
              <a:t>‹#›</a:t>
            </a:fld>
            <a:endParaRPr lang="en-US"/>
          </a:p>
        </p:txBody>
      </p:sp>
    </p:spTree>
    <p:extLst>
      <p:ext uri="{BB962C8B-B14F-4D97-AF65-F5344CB8AC3E}">
        <p14:creationId xmlns:p14="http://schemas.microsoft.com/office/powerpoint/2010/main" val="3652319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ethervm.io/decompile" TargetMode="Externa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ethereum.org/en/developers/docs/evm/"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therscan.io/tx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sv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7.svg"/></Relationships>
</file>

<file path=ppt/slides/_rels/slide18.xml.rels><?xml version="1.0" encoding="UTF-8" standalone="yes"?>
<Relationships xmlns="http://schemas.openxmlformats.org/package/2006/relationships"><Relationship Id="rId3" Type="http://schemas.openxmlformats.org/officeDocument/2006/relationships/hyperlink" Target="https://ethereum.org/en/developers/docs/consensus-mechanisms/po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9.sv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ethereum.org/en/developers/docs/consensus-mechanisms/pos/" TargetMode="External"/><Relationship Id="rId4" Type="http://schemas.openxmlformats.org/officeDocument/2006/relationships/image" Target="../media/image21.svg"/></Relationships>
</file>

<file path=ppt/slides/_rels/slide23.xml.rels><?xml version="1.0" encoding="UTF-8" standalone="yes"?>
<Relationships xmlns="http://schemas.openxmlformats.org/package/2006/relationships"><Relationship Id="rId3" Type="http://schemas.openxmlformats.org/officeDocument/2006/relationships/hyperlink" Target="https://eth2book.info/bellatrix/part2/incentives/inactivity"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ethereum.org/en/developers/docs/consensus-mechanisms/pos/"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s://ethereum.stackexchange.com/questions/39915/ethereum-merkle-patricia-trie-extension-nod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ethereum.org/en/developers/docs/ev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ethereum.org/en/developers/docs/ev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ethereum.org/en/developers/docs/ev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hyperlink" Target="https://ethereum.org/en/developers/docs/ev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C79D1-1461-9B0D-4C09-FFA49E16364F}"/>
              </a:ext>
            </a:extLst>
          </p:cNvPr>
          <p:cNvSpPr>
            <a:spLocks noGrp="1"/>
          </p:cNvSpPr>
          <p:nvPr>
            <p:ph type="ctrTitle"/>
          </p:nvPr>
        </p:nvSpPr>
        <p:spPr>
          <a:xfrm>
            <a:off x="882869" y="2162886"/>
            <a:ext cx="10426262" cy="2387600"/>
          </a:xfrm>
        </p:spPr>
        <p:txBody>
          <a:bodyPr>
            <a:normAutofit fontScale="90000"/>
          </a:bodyPr>
          <a:lstStyle/>
          <a:p>
            <a:r>
              <a:rPr lang="en-US" b="1">
                <a:latin typeface="Helvetica" pitchFamily="2" charset="0"/>
              </a:rPr>
              <a:t>Ethereum</a:t>
            </a:r>
            <a:br>
              <a:rPr lang="en-US" b="1">
                <a:latin typeface="Helvetica" pitchFamily="2" charset="0"/>
              </a:rPr>
            </a:br>
            <a:r>
              <a:rPr lang="en-US" b="1">
                <a:latin typeface="Helvetica" pitchFamily="2" charset="0"/>
              </a:rPr>
              <a:t>Crowdfunding Smart Contract</a:t>
            </a:r>
          </a:p>
        </p:txBody>
      </p:sp>
      <p:sp>
        <p:nvSpPr>
          <p:cNvPr id="3" name="Subtitle 2">
            <a:extLst>
              <a:ext uri="{FF2B5EF4-FFF2-40B4-BE49-F238E27FC236}">
                <a16:creationId xmlns:a16="http://schemas.microsoft.com/office/drawing/2014/main" id="{E3D79EC9-ED15-44BE-8942-FAC9F9A8635C}"/>
              </a:ext>
            </a:extLst>
          </p:cNvPr>
          <p:cNvSpPr>
            <a:spLocks noGrp="1"/>
          </p:cNvSpPr>
          <p:nvPr>
            <p:ph type="subTitle" idx="1"/>
          </p:nvPr>
        </p:nvSpPr>
        <p:spPr>
          <a:xfrm>
            <a:off x="1524000" y="4695114"/>
            <a:ext cx="9144000" cy="1655762"/>
          </a:xfrm>
        </p:spPr>
        <p:txBody>
          <a:bodyPr/>
          <a:lstStyle/>
          <a:p>
            <a:r>
              <a:rPr lang="en-US">
                <a:latin typeface="Helvetica" pitchFamily="2" charset="0"/>
              </a:rPr>
              <a:t>Arthur </a:t>
            </a:r>
            <a:r>
              <a:rPr lang="en-US" err="1">
                <a:latin typeface="Helvetica" pitchFamily="2" charset="0"/>
              </a:rPr>
              <a:t>Gygax</a:t>
            </a:r>
            <a:r>
              <a:rPr lang="en-US">
                <a:latin typeface="Helvetica" pitchFamily="2" charset="0"/>
              </a:rPr>
              <a:t> &amp; Owen </a:t>
            </a:r>
            <a:r>
              <a:rPr lang="en-US" err="1">
                <a:latin typeface="Helvetica" pitchFamily="2" charset="0"/>
              </a:rPr>
              <a:t>Gombas</a:t>
            </a:r>
            <a:endParaRPr lang="en-US">
              <a:latin typeface="Helvetica" pitchFamily="2" charset="0"/>
            </a:endParaRPr>
          </a:p>
        </p:txBody>
      </p:sp>
      <p:pic>
        <p:nvPicPr>
          <p:cNvPr id="1026" name="Picture 2">
            <a:extLst>
              <a:ext uri="{FF2B5EF4-FFF2-40B4-BE49-F238E27FC236}">
                <a16:creationId xmlns:a16="http://schemas.microsoft.com/office/drawing/2014/main" id="{42D5B1A4-10E0-034F-C82C-7F76E02838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7056" y="1260634"/>
            <a:ext cx="997888" cy="151524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Une image contenant texte, capture d’écran, Police, ligne&#10;&#10;Description générée automatiquement">
            <a:extLst>
              <a:ext uri="{FF2B5EF4-FFF2-40B4-BE49-F238E27FC236}">
                <a16:creationId xmlns:a16="http://schemas.microsoft.com/office/drawing/2014/main" id="{8F7F0E6D-C976-33BD-7B93-944818301F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4420" y="5938578"/>
            <a:ext cx="4723160" cy="824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19976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258C0-8784-F69A-1AE1-1326412465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8AFCE2-1CB0-B2CF-21C3-FF97610CD483}"/>
              </a:ext>
            </a:extLst>
          </p:cNvPr>
          <p:cNvSpPr>
            <a:spLocks noGrp="1"/>
          </p:cNvSpPr>
          <p:nvPr>
            <p:ph type="title"/>
          </p:nvPr>
        </p:nvSpPr>
        <p:spPr/>
        <p:txBody>
          <a:bodyPr/>
          <a:lstStyle/>
          <a:p>
            <a:r>
              <a:rPr lang="en-US" b="1">
                <a:latin typeface="Helvetica" pitchFamily="2" charset="0"/>
              </a:rPr>
              <a:t>EVM Instructions</a:t>
            </a:r>
          </a:p>
        </p:txBody>
      </p:sp>
      <p:sp>
        <p:nvSpPr>
          <p:cNvPr id="3" name="Content Placeholder 2">
            <a:extLst>
              <a:ext uri="{FF2B5EF4-FFF2-40B4-BE49-F238E27FC236}">
                <a16:creationId xmlns:a16="http://schemas.microsoft.com/office/drawing/2014/main" id="{37CA727A-C214-6B4B-33F8-8A63530713B6}"/>
              </a:ext>
            </a:extLst>
          </p:cNvPr>
          <p:cNvSpPr>
            <a:spLocks noGrp="1"/>
          </p:cNvSpPr>
          <p:nvPr>
            <p:ph idx="1"/>
          </p:nvPr>
        </p:nvSpPr>
        <p:spPr>
          <a:xfrm>
            <a:off x="838200" y="1335174"/>
            <a:ext cx="10515600" cy="601691"/>
          </a:xfrm>
        </p:spPr>
        <p:txBody>
          <a:bodyPr>
            <a:normAutofit/>
          </a:bodyPr>
          <a:lstStyle/>
          <a:p>
            <a:pPr marL="0" indent="0">
              <a:buNone/>
            </a:pPr>
            <a:r>
              <a:rPr lang="en-US" sz="1600">
                <a:solidFill>
                  <a:srgbClr val="0E0E0E"/>
                </a:solidFill>
                <a:effectLst/>
                <a:latin typeface="Helvetica" pitchFamily="2" charset="0"/>
              </a:rPr>
              <a:t>The runtime environment that executes smart contracts. It operates as a decentralized computer. The EVM is isolated from the network, meaning smart contract code can run without affecting the Ethereum blockchain’s state.</a:t>
            </a:r>
            <a:endParaRPr lang="en-US" sz="1600">
              <a:latin typeface="Helvetica" pitchFamily="2" charset="0"/>
            </a:endParaRPr>
          </a:p>
        </p:txBody>
      </p:sp>
      <p:pic>
        <p:nvPicPr>
          <p:cNvPr id="5" name="Picture 4">
            <a:extLst>
              <a:ext uri="{FF2B5EF4-FFF2-40B4-BE49-F238E27FC236}">
                <a16:creationId xmlns:a16="http://schemas.microsoft.com/office/drawing/2014/main" id="{435F07F9-196E-FB84-A148-13358B6865BC}"/>
              </a:ext>
            </a:extLst>
          </p:cNvPr>
          <p:cNvPicPr>
            <a:picLocks noChangeAspect="1"/>
          </p:cNvPicPr>
          <p:nvPr/>
        </p:nvPicPr>
        <p:blipFill>
          <a:blip r:embed="rId3"/>
          <a:stretch>
            <a:fillRect/>
          </a:stretch>
        </p:blipFill>
        <p:spPr>
          <a:xfrm>
            <a:off x="407189" y="2337443"/>
            <a:ext cx="5409025" cy="3585961"/>
          </a:xfrm>
          <a:prstGeom prst="rect">
            <a:avLst/>
          </a:prstGeom>
        </p:spPr>
      </p:pic>
      <p:pic>
        <p:nvPicPr>
          <p:cNvPr id="4" name="Picture 3">
            <a:extLst>
              <a:ext uri="{FF2B5EF4-FFF2-40B4-BE49-F238E27FC236}">
                <a16:creationId xmlns:a16="http://schemas.microsoft.com/office/drawing/2014/main" id="{5C4E8D59-77CA-3582-2BB3-71BC3BF4BA9D}"/>
              </a:ext>
            </a:extLst>
          </p:cNvPr>
          <p:cNvPicPr>
            <a:picLocks noChangeAspect="1"/>
          </p:cNvPicPr>
          <p:nvPr/>
        </p:nvPicPr>
        <p:blipFill>
          <a:blip r:embed="rId4"/>
          <a:stretch>
            <a:fillRect/>
          </a:stretch>
        </p:blipFill>
        <p:spPr>
          <a:xfrm>
            <a:off x="5933180" y="1936865"/>
            <a:ext cx="6042116" cy="4260950"/>
          </a:xfrm>
          <a:prstGeom prst="rect">
            <a:avLst/>
          </a:prstGeom>
        </p:spPr>
      </p:pic>
      <p:sp>
        <p:nvSpPr>
          <p:cNvPr id="6" name="TextBox 5">
            <a:extLst>
              <a:ext uri="{FF2B5EF4-FFF2-40B4-BE49-F238E27FC236}">
                <a16:creationId xmlns:a16="http://schemas.microsoft.com/office/drawing/2014/main" id="{C279F0EA-6C47-3A97-3991-36D8ABC07FF3}"/>
              </a:ext>
            </a:extLst>
          </p:cNvPr>
          <p:cNvSpPr txBox="1"/>
          <p:nvPr/>
        </p:nvSpPr>
        <p:spPr>
          <a:xfrm>
            <a:off x="7595638" y="6259326"/>
            <a:ext cx="3114763" cy="369332"/>
          </a:xfrm>
          <a:prstGeom prst="rect">
            <a:avLst/>
          </a:prstGeom>
          <a:noFill/>
        </p:spPr>
        <p:txBody>
          <a:bodyPr wrap="none" rtlCol="0">
            <a:spAutoFit/>
          </a:bodyPr>
          <a:lstStyle/>
          <a:p>
            <a:r>
              <a:rPr lang="en-US">
                <a:latin typeface="Helvetica" pitchFamily="2" charset="0"/>
                <a:hlinkClick r:id="rId5"/>
              </a:rPr>
              <a:t>https://ethervm.io/decompile</a:t>
            </a:r>
            <a:endParaRPr lang="en-US">
              <a:latin typeface="Helvetica" pitchFamily="2" charset="0"/>
            </a:endParaRPr>
          </a:p>
        </p:txBody>
      </p:sp>
    </p:spTree>
    <p:extLst>
      <p:ext uri="{BB962C8B-B14F-4D97-AF65-F5344CB8AC3E}">
        <p14:creationId xmlns:p14="http://schemas.microsoft.com/office/powerpoint/2010/main" val="11670101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A2C59-A8A2-81F2-E4F1-BEC1F95DE4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BEC29F-3508-5E04-9862-921E3F97A81F}"/>
              </a:ext>
            </a:extLst>
          </p:cNvPr>
          <p:cNvSpPr>
            <a:spLocks noGrp="1"/>
          </p:cNvSpPr>
          <p:nvPr>
            <p:ph type="title"/>
          </p:nvPr>
        </p:nvSpPr>
        <p:spPr/>
        <p:txBody>
          <a:bodyPr/>
          <a:lstStyle/>
          <a:p>
            <a:r>
              <a:rPr lang="en-US" b="1">
                <a:latin typeface="Helvetica" pitchFamily="2" charset="0"/>
              </a:rPr>
              <a:t>Gas fee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08A8488-56AD-99A8-58F1-FCCB23AB0115}"/>
                  </a:ext>
                </a:extLst>
              </p:cNvPr>
              <p:cNvSpPr>
                <a:spLocks noGrp="1"/>
              </p:cNvSpPr>
              <p:nvPr>
                <p:ph idx="1"/>
              </p:nvPr>
            </p:nvSpPr>
            <p:spPr>
              <a:xfrm>
                <a:off x="838200" y="1479137"/>
                <a:ext cx="10515600" cy="4882746"/>
              </a:xfrm>
            </p:spPr>
            <p:txBody>
              <a:bodyPr>
                <a:normAutofit/>
              </a:bodyPr>
              <a:lstStyle/>
              <a:p>
                <a:r>
                  <a:rPr lang="en-US" sz="2000" b="0" i="0" u="none" strike="noStrike">
                    <a:solidFill>
                      <a:srgbClr val="121212"/>
                    </a:solidFill>
                    <a:effectLst/>
                    <a:latin typeface="Helvetica" pitchFamily="2" charset="0"/>
                  </a:rPr>
                  <a:t>Payment for computation is made in the form of a gas fee</a:t>
                </a:r>
              </a:p>
              <a:p>
                <a:r>
                  <a:rPr lang="en-US" sz="2000" b="0" i="0" u="none" strike="noStrike">
                    <a:solidFill>
                      <a:srgbClr val="121212"/>
                    </a:solidFill>
                    <a:effectLst/>
                    <a:latin typeface="Helvetica" pitchFamily="2" charset="0"/>
                  </a:rPr>
                  <a:t>Avoid spam and cannot get stuck in infinite computational loops</a:t>
                </a:r>
              </a:p>
              <a:p>
                <a:r>
                  <a:rPr lang="en-US" sz="2000" b="0" i="0" u="none" strike="noStrike">
                    <a:solidFill>
                      <a:srgbClr val="121212"/>
                    </a:solidFill>
                    <a:effectLst/>
                    <a:latin typeface="Helvetica" pitchFamily="2" charset="0"/>
                  </a:rPr>
                  <a:t>The gas fee is </a:t>
                </a:r>
                <a:r>
                  <a:rPr lang="en-US" sz="2000" b="1" i="0" u="none" strike="noStrike">
                    <a:solidFill>
                      <a:srgbClr val="121212"/>
                    </a:solidFill>
                    <a:effectLst/>
                    <a:latin typeface="Helvetica" pitchFamily="2" charset="0"/>
                  </a:rPr>
                  <a:t>the amount of gas used to do some operation, multiplied by the cost per unit gas</a:t>
                </a:r>
                <a:r>
                  <a:rPr lang="en-US" sz="2000" b="0" i="0" u="none" strike="noStrike">
                    <a:solidFill>
                      <a:srgbClr val="121212"/>
                    </a:solidFill>
                    <a:effectLst/>
                    <a:latin typeface="Helvetica" pitchFamily="2" charset="0"/>
                  </a:rPr>
                  <a:t>.</a:t>
                </a:r>
              </a:p>
              <a:p>
                <a:r>
                  <a:rPr lang="en-US" sz="2000">
                    <a:solidFill>
                      <a:srgbClr val="121212"/>
                    </a:solidFill>
                    <a:latin typeface="Helvetica" pitchFamily="2" charset="0"/>
                  </a:rPr>
                  <a:t>Usually calculated in the </a:t>
                </a:r>
                <a:r>
                  <a:rPr lang="en-US" sz="2000" err="1">
                    <a:solidFill>
                      <a:srgbClr val="121212"/>
                    </a:solidFill>
                    <a:latin typeface="Helvetica" pitchFamily="2" charset="0"/>
                  </a:rPr>
                  <a:t>wei</a:t>
                </a:r>
                <a:r>
                  <a:rPr lang="en-US" sz="2000">
                    <a:solidFill>
                      <a:srgbClr val="121212"/>
                    </a:solidFill>
                    <a:latin typeface="Helvetica" pitchFamily="2" charset="0"/>
                  </a:rPr>
                  <a:t> or </a:t>
                </a:r>
                <a:r>
                  <a:rPr lang="en-US" sz="2000" err="1">
                    <a:solidFill>
                      <a:srgbClr val="121212"/>
                    </a:solidFill>
                    <a:latin typeface="Helvetica" pitchFamily="2" charset="0"/>
                  </a:rPr>
                  <a:t>gwei</a:t>
                </a:r>
                <a:r>
                  <a:rPr lang="en-US" sz="2000">
                    <a:solidFill>
                      <a:srgbClr val="121212"/>
                    </a:solidFill>
                    <a:latin typeface="Helvetica" pitchFamily="2" charset="0"/>
                  </a:rPr>
                  <a:t> which is based on the smallest ETH quantity</a:t>
                </a:r>
                <a:br>
                  <a:rPr lang="en-US" sz="2000">
                    <a:solidFill>
                      <a:srgbClr val="121212"/>
                    </a:solidFill>
                    <a:latin typeface="Helvetica" pitchFamily="2" charset="0"/>
                  </a:rPr>
                </a:br>
                <a:r>
                  <a:rPr lang="en-US" sz="2000">
                    <a:solidFill>
                      <a:srgbClr val="121212"/>
                    </a:solidFill>
                    <a:latin typeface="Helvetica" pitchFamily="2" charset="0"/>
                  </a:rPr>
                  <a:t>(</a:t>
                </a:r>
                <a14:m>
                  <m:oMath xmlns:m="http://schemas.openxmlformats.org/officeDocument/2006/math">
                    <m:sSup>
                      <m:sSupPr>
                        <m:ctrlPr>
                          <a:rPr lang="fr-CH" sz="2000" b="0" i="1" smtClean="0">
                            <a:solidFill>
                              <a:srgbClr val="121212"/>
                            </a:solidFill>
                            <a:latin typeface="Cambria Math" panose="02040503050406030204" pitchFamily="18" charset="0"/>
                          </a:rPr>
                        </m:ctrlPr>
                      </m:sSupPr>
                      <m:e>
                        <m:r>
                          <a:rPr lang="fr-CH" sz="2000" b="0" i="1" smtClean="0">
                            <a:solidFill>
                              <a:srgbClr val="121212"/>
                            </a:solidFill>
                            <a:latin typeface="Cambria Math" panose="02040503050406030204" pitchFamily="18" charset="0"/>
                          </a:rPr>
                          <m:t>10</m:t>
                        </m:r>
                      </m:e>
                      <m:sup>
                        <m:r>
                          <a:rPr lang="fr-CH" sz="2000" b="0" i="1" smtClean="0">
                            <a:solidFill>
                              <a:srgbClr val="121212"/>
                            </a:solidFill>
                            <a:latin typeface="Cambria Math" panose="02040503050406030204" pitchFamily="18" charset="0"/>
                          </a:rPr>
                          <m:t>−9</m:t>
                        </m:r>
                      </m:sup>
                    </m:sSup>
                  </m:oMath>
                </a14:m>
                <a:r>
                  <a:rPr lang="en-US" sz="2000" b="0" i="0" u="none" strike="noStrike">
                    <a:solidFill>
                      <a:srgbClr val="121212"/>
                    </a:solidFill>
                    <a:effectLst/>
                    <a:latin typeface="Helvetica" pitchFamily="2" charset="0"/>
                  </a:rPr>
                  <a:t> ETH)</a:t>
                </a:r>
              </a:p>
            </p:txBody>
          </p:sp>
        </mc:Choice>
        <mc:Fallback xmlns="">
          <p:sp>
            <p:nvSpPr>
              <p:cNvPr id="3" name="Content Placeholder 2">
                <a:extLst>
                  <a:ext uri="{FF2B5EF4-FFF2-40B4-BE49-F238E27FC236}">
                    <a16:creationId xmlns:a16="http://schemas.microsoft.com/office/drawing/2014/main" id="{108A8488-56AD-99A8-58F1-FCCB23AB0115}"/>
                  </a:ext>
                </a:extLst>
              </p:cNvPr>
              <p:cNvSpPr>
                <a:spLocks noGrp="1" noRot="1" noChangeAspect="1" noMove="1" noResize="1" noEditPoints="1" noAdjustHandles="1" noChangeArrowheads="1" noChangeShapeType="1" noTextEdit="1"/>
              </p:cNvSpPr>
              <p:nvPr>
                <p:ph idx="1"/>
              </p:nvPr>
            </p:nvSpPr>
            <p:spPr>
              <a:xfrm>
                <a:off x="838200" y="1479137"/>
                <a:ext cx="10515600" cy="4882746"/>
              </a:xfrm>
              <a:blipFill>
                <a:blip r:embed="rId3"/>
                <a:stretch>
                  <a:fillRect l="-522" t="-1248"/>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A0AF75E4-A03B-8D84-CFA7-BF99CA18C7B3}"/>
              </a:ext>
            </a:extLst>
          </p:cNvPr>
          <p:cNvSpPr txBox="1"/>
          <p:nvPr/>
        </p:nvSpPr>
        <p:spPr>
          <a:xfrm>
            <a:off x="4189772" y="6409870"/>
            <a:ext cx="3812454" cy="307777"/>
          </a:xfrm>
          <a:prstGeom prst="rect">
            <a:avLst/>
          </a:prstGeom>
          <a:noFill/>
        </p:spPr>
        <p:txBody>
          <a:bodyPr wrap="none" rtlCol="0">
            <a:spAutoFit/>
          </a:bodyPr>
          <a:lstStyle/>
          <a:p>
            <a:r>
              <a:rPr lang="en-US" sz="1400">
                <a:solidFill>
                  <a:schemeClr val="bg2">
                    <a:lumMod val="75000"/>
                  </a:schemeClr>
                </a:solidFill>
                <a:hlinkClick r:id="rId4">
                  <a:extLst>
                    <a:ext uri="{A12FA001-AC4F-418D-AE19-62706E023703}">
                      <ahyp:hlinkClr xmlns:ahyp="http://schemas.microsoft.com/office/drawing/2018/hyperlinkcolor" val="tx"/>
                    </a:ext>
                  </a:extLst>
                </a:hlinkClick>
              </a:rPr>
              <a:t>https://ethereum.org/en/developers/docs/evm/</a:t>
            </a:r>
            <a:endParaRPr lang="en-US" sz="1400">
              <a:solidFill>
                <a:schemeClr val="bg2">
                  <a:lumMod val="75000"/>
                </a:schemeClr>
              </a:solidFill>
            </a:endParaRPr>
          </a:p>
        </p:txBody>
      </p:sp>
      <p:pic>
        <p:nvPicPr>
          <p:cNvPr id="5" name="Picture 2" descr="A diagram showing where gas is needed for EVM operations">
            <a:extLst>
              <a:ext uri="{FF2B5EF4-FFF2-40B4-BE49-F238E27FC236}">
                <a16:creationId xmlns:a16="http://schemas.microsoft.com/office/drawing/2014/main" id="{5F21D833-1465-95B8-A70D-84EFD7E2B5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8301" y="3469961"/>
            <a:ext cx="5195395" cy="2915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37784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09A038-3BD0-689A-F4FF-D5D5079914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7A2FD5-4A0B-6202-FCA3-C7244ADBFB00}"/>
              </a:ext>
            </a:extLst>
          </p:cNvPr>
          <p:cNvSpPr>
            <a:spLocks noGrp="1"/>
          </p:cNvSpPr>
          <p:nvPr>
            <p:ph type="title"/>
          </p:nvPr>
        </p:nvSpPr>
        <p:spPr/>
        <p:txBody>
          <a:bodyPr/>
          <a:lstStyle/>
          <a:p>
            <a:r>
              <a:rPr lang="en-US" b="1">
                <a:latin typeface="Helvetica" pitchFamily="2" charset="0"/>
              </a:rPr>
              <a:t>How are the gas fee calculated?</a:t>
            </a:r>
          </a:p>
        </p:txBody>
      </p:sp>
      <p:sp>
        <p:nvSpPr>
          <p:cNvPr id="3" name="Content Placeholder 2">
            <a:extLst>
              <a:ext uri="{FF2B5EF4-FFF2-40B4-BE49-F238E27FC236}">
                <a16:creationId xmlns:a16="http://schemas.microsoft.com/office/drawing/2014/main" id="{8EDF9E27-27C1-ABE8-4D79-91DF1861A50F}"/>
              </a:ext>
            </a:extLst>
          </p:cNvPr>
          <p:cNvSpPr>
            <a:spLocks noGrp="1"/>
          </p:cNvSpPr>
          <p:nvPr>
            <p:ph idx="1"/>
          </p:nvPr>
        </p:nvSpPr>
        <p:spPr>
          <a:xfrm>
            <a:off x="838200" y="1479137"/>
            <a:ext cx="10515600" cy="4882746"/>
          </a:xfrm>
        </p:spPr>
        <p:txBody>
          <a:bodyPr vert="horz" lIns="91440" tIns="45720" rIns="91440" bIns="45720" rtlCol="0" anchor="t">
            <a:normAutofit/>
          </a:bodyPr>
          <a:lstStyle/>
          <a:p>
            <a:r>
              <a:rPr lang="en-US" sz="2200" i="0" u="none" strike="noStrike">
                <a:solidFill>
                  <a:srgbClr val="121212"/>
                </a:solidFill>
                <a:effectLst/>
                <a:latin typeface="Helvetica"/>
                <a:cs typeface="Helvetica"/>
              </a:rPr>
              <a:t>Make an o</a:t>
            </a:r>
            <a:r>
              <a:rPr lang="en-US" sz="2200">
                <a:solidFill>
                  <a:srgbClr val="121212"/>
                </a:solidFill>
                <a:latin typeface="Helvetica"/>
                <a:cs typeface="Helvetica"/>
              </a:rPr>
              <a:t>ffer to a validator</a:t>
            </a:r>
          </a:p>
          <a:p>
            <a:pPr lvl="1"/>
            <a:r>
              <a:rPr lang="en-US" sz="1600">
                <a:solidFill>
                  <a:srgbClr val="121212"/>
                </a:solidFill>
                <a:latin typeface="Helvetica"/>
                <a:cs typeface="Helvetica"/>
              </a:rPr>
              <a:t>if you offer a little you have less chance to be chosen, the contract might execute late</a:t>
            </a:r>
          </a:p>
          <a:p>
            <a:pPr lvl="1"/>
            <a:r>
              <a:rPr lang="en-US" sz="1600">
                <a:solidFill>
                  <a:srgbClr val="121212"/>
                </a:solidFill>
                <a:latin typeface="Helvetica"/>
                <a:cs typeface="Helvetica"/>
              </a:rPr>
              <a:t>if you offer to much you waste some ETH</a:t>
            </a:r>
          </a:p>
          <a:p>
            <a:r>
              <a:rPr lang="en-US" sz="2200" b="0" i="0" u="none" strike="noStrike">
                <a:solidFill>
                  <a:srgbClr val="121212"/>
                </a:solidFill>
                <a:effectLst/>
                <a:latin typeface="Helvetica"/>
                <a:cs typeface="Helvetica"/>
              </a:rPr>
              <a:t>Two components: </a:t>
            </a:r>
            <a:r>
              <a:rPr lang="en-US" sz="2200" b="1" i="0" u="none" strike="noStrike">
                <a:solidFill>
                  <a:srgbClr val="121212"/>
                </a:solidFill>
                <a:effectLst/>
                <a:latin typeface="Helvetica"/>
                <a:cs typeface="Helvetica"/>
              </a:rPr>
              <a:t>base fee </a:t>
            </a:r>
            <a:r>
              <a:rPr lang="en-US" sz="2200" b="0" i="0" u="none" strike="noStrike">
                <a:solidFill>
                  <a:srgbClr val="121212"/>
                </a:solidFill>
                <a:effectLst/>
                <a:latin typeface="Helvetica"/>
                <a:cs typeface="Helvetica"/>
              </a:rPr>
              <a:t>and </a:t>
            </a:r>
            <a:r>
              <a:rPr lang="en-US" sz="2200" b="1" i="0" u="none" strike="noStrike">
                <a:solidFill>
                  <a:srgbClr val="121212"/>
                </a:solidFill>
                <a:effectLst/>
                <a:latin typeface="Helvetica"/>
                <a:cs typeface="Helvetica"/>
              </a:rPr>
              <a:t>priority fee</a:t>
            </a:r>
            <a:endParaRPr lang="en-US" sz="2200" b="1">
              <a:solidFill>
                <a:srgbClr val="121212"/>
              </a:solidFill>
              <a:latin typeface="Helvetica"/>
              <a:cs typeface="Helvetica"/>
            </a:endParaRPr>
          </a:p>
          <a:p>
            <a:pPr lvl="1"/>
            <a:r>
              <a:rPr lang="en-US" sz="1600" i="0" u="none" strike="noStrike">
                <a:solidFill>
                  <a:srgbClr val="121212"/>
                </a:solidFill>
                <a:effectLst/>
                <a:latin typeface="Helvetica"/>
                <a:cs typeface="Helvetica"/>
              </a:rPr>
              <a:t>The base fee is set by the protocol, you have to pay at least this fee for your transaction to be valid</a:t>
            </a:r>
          </a:p>
          <a:p>
            <a:pPr lvl="1"/>
            <a:r>
              <a:rPr lang="en-US" sz="1600" i="0" u="none" strike="noStrike">
                <a:solidFill>
                  <a:srgbClr val="121212"/>
                </a:solidFill>
                <a:effectLst/>
                <a:latin typeface="Helvetica"/>
                <a:cs typeface="Helvetica"/>
              </a:rPr>
              <a:t>The priority fee is the tip you give for </a:t>
            </a:r>
            <a:r>
              <a:rPr lang="en-US" sz="1600">
                <a:solidFill>
                  <a:srgbClr val="121212"/>
                </a:solidFill>
                <a:latin typeface="Helvetica"/>
                <a:cs typeface="Helvetica"/>
              </a:rPr>
              <a:t>the transaction</a:t>
            </a:r>
            <a:r>
              <a:rPr lang="en-US" sz="1600" i="0" u="none" strike="noStrike">
                <a:solidFill>
                  <a:srgbClr val="121212"/>
                </a:solidFill>
                <a:effectLst/>
                <a:latin typeface="Helvetica"/>
                <a:cs typeface="Helvetica"/>
              </a:rPr>
              <a:t> to execute faster</a:t>
            </a:r>
          </a:p>
          <a:p>
            <a:pPr lvl="1"/>
            <a:r>
              <a:rPr lang="en-US" sz="1600">
                <a:solidFill>
                  <a:srgbClr val="121212"/>
                </a:solidFill>
                <a:latin typeface="Helvetica"/>
                <a:cs typeface="Helvetica"/>
              </a:rPr>
              <a:t>The “correct” priority fee is calculated is influenced by the network usage at the time the transaction is sent</a:t>
            </a:r>
            <a:endParaRPr lang="en-US" sz="1600" i="0" u="none" strike="noStrike">
              <a:solidFill>
                <a:srgbClr val="121212"/>
              </a:solidFill>
              <a:effectLst/>
              <a:latin typeface="Helvetica"/>
              <a:cs typeface="Helvetica"/>
            </a:endParaRPr>
          </a:p>
        </p:txBody>
      </p:sp>
    </p:spTree>
    <p:extLst>
      <p:ext uri="{BB962C8B-B14F-4D97-AF65-F5344CB8AC3E}">
        <p14:creationId xmlns:p14="http://schemas.microsoft.com/office/powerpoint/2010/main" val="36085384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2C4128-9DDF-A5C3-444A-72F345F4FCE1}"/>
              </a:ext>
            </a:extLst>
          </p:cNvPr>
          <p:cNvSpPr>
            <a:spLocks noGrp="1"/>
          </p:cNvSpPr>
          <p:nvPr>
            <p:ph type="title"/>
          </p:nvPr>
        </p:nvSpPr>
        <p:spPr/>
        <p:txBody>
          <a:bodyPr/>
          <a:lstStyle/>
          <a:p>
            <a:r>
              <a:rPr lang="de-DE" b="1" err="1">
                <a:latin typeface="Helvetica"/>
                <a:ea typeface="+mj-lt"/>
                <a:cs typeface="+mj-lt"/>
              </a:rPr>
              <a:t>Ethereum’s</a:t>
            </a:r>
            <a:r>
              <a:rPr lang="de-DE" b="1">
                <a:latin typeface="Helvetica"/>
                <a:ea typeface="+mj-lt"/>
                <a:cs typeface="+mj-lt"/>
              </a:rPr>
              <a:t> Transaction Model</a:t>
            </a:r>
            <a:endParaRPr lang="de-DE" b="1">
              <a:latin typeface="Helvetica"/>
            </a:endParaRPr>
          </a:p>
        </p:txBody>
      </p:sp>
      <p:sp>
        <p:nvSpPr>
          <p:cNvPr id="3" name="Inhaltsplatzhalter 2">
            <a:extLst>
              <a:ext uri="{FF2B5EF4-FFF2-40B4-BE49-F238E27FC236}">
                <a16:creationId xmlns:a16="http://schemas.microsoft.com/office/drawing/2014/main" id="{FA22122A-6F96-4AAA-6E92-9F16D4AB3C87}"/>
              </a:ext>
            </a:extLst>
          </p:cNvPr>
          <p:cNvSpPr>
            <a:spLocks noGrp="1"/>
          </p:cNvSpPr>
          <p:nvPr>
            <p:ph idx="1"/>
          </p:nvPr>
        </p:nvSpPr>
        <p:spPr>
          <a:xfrm>
            <a:off x="838200" y="1619657"/>
            <a:ext cx="10515600" cy="4351338"/>
          </a:xfrm>
        </p:spPr>
        <p:txBody>
          <a:bodyPr vert="horz" lIns="91440" tIns="45720" rIns="91440" bIns="45720" rtlCol="0" anchor="t">
            <a:normAutofit/>
          </a:bodyPr>
          <a:lstStyle/>
          <a:p>
            <a:r>
              <a:rPr lang="en-US" sz="2200" noProof="0">
                <a:latin typeface="Helvetica"/>
                <a:ea typeface="+mn-lt"/>
                <a:cs typeface="+mn-lt"/>
              </a:rPr>
              <a:t>Account-Based Model:</a:t>
            </a:r>
            <a:endParaRPr lang="en-US" sz="2200" noProof="0">
              <a:latin typeface="Helvetica"/>
              <a:cs typeface="Helvetica"/>
            </a:endParaRPr>
          </a:p>
          <a:p>
            <a:pPr lvl="1"/>
            <a:r>
              <a:rPr lang="en-US" sz="1600" noProof="0">
                <a:latin typeface="Helvetica"/>
                <a:ea typeface="+mn-lt"/>
                <a:cs typeface="Helvetica"/>
              </a:rPr>
              <a:t>EOAs: Controlled by private keys, can send/receive transactions</a:t>
            </a:r>
          </a:p>
          <a:p>
            <a:pPr lvl="1"/>
            <a:r>
              <a:rPr lang="en-US" sz="1600" noProof="0">
                <a:latin typeface="Helvetica"/>
                <a:ea typeface="+mn-lt"/>
                <a:cs typeface="Helvetica"/>
              </a:rPr>
              <a:t>Contract Accounts: Execute smart contracts upon being triggered by EOA</a:t>
            </a:r>
            <a:endParaRPr lang="en-US" sz="1600" noProof="0"/>
          </a:p>
          <a:p>
            <a:r>
              <a:rPr lang="en-US" sz="2200" noProof="0">
                <a:latin typeface="Helvetica"/>
                <a:ea typeface="+mn-lt"/>
                <a:cs typeface="Helvetica"/>
              </a:rPr>
              <a:t>Cryptographic Security:</a:t>
            </a:r>
          </a:p>
          <a:p>
            <a:pPr lvl="1"/>
            <a:r>
              <a:rPr lang="en-US" sz="1600" noProof="0">
                <a:latin typeface="Helvetica"/>
                <a:cs typeface="Helvetica"/>
              </a:rPr>
              <a:t>Keccak-256: Hash function securing transactions and blocks</a:t>
            </a:r>
          </a:p>
          <a:p>
            <a:pPr lvl="1"/>
            <a:r>
              <a:rPr lang="en-US" sz="1600" noProof="0">
                <a:latin typeface="Helvetica"/>
                <a:cs typeface="Helvetica"/>
              </a:rPr>
              <a:t>Elliptic Curve Cryptography (ECC): secp256k1 generates private/public keys for secure digital signatures</a:t>
            </a:r>
          </a:p>
          <a:p>
            <a:pPr lvl="1"/>
            <a:r>
              <a:rPr lang="en-US" sz="1600" noProof="0">
                <a:latin typeface="Helvetica"/>
                <a:cs typeface="Helvetica"/>
              </a:rPr>
              <a:t>Digital Signatures: Transactions are signed by private keys and verified using public keys</a:t>
            </a:r>
            <a:endParaRPr lang="en-US" sz="1600" noProof="0"/>
          </a:p>
          <a:p>
            <a:r>
              <a:rPr lang="en-US" sz="2200" noProof="0">
                <a:latin typeface="Helvetica"/>
                <a:cs typeface="Helvetica"/>
              </a:rPr>
              <a:t>Verification Process:</a:t>
            </a:r>
          </a:p>
          <a:p>
            <a:pPr lvl="1"/>
            <a:r>
              <a:rPr lang="en-US" sz="1600" noProof="0">
                <a:latin typeface="Helvetica"/>
                <a:cs typeface="Helvetica"/>
              </a:rPr>
              <a:t>Validator checks that the transaction is correctly signed using the sender’s public key.</a:t>
            </a:r>
          </a:p>
          <a:p>
            <a:pPr lvl="1"/>
            <a:r>
              <a:rPr lang="en-US" sz="1600" noProof="0">
                <a:latin typeface="Helvetica"/>
                <a:cs typeface="Helvetica"/>
              </a:rPr>
              <a:t>Ensures the sender has enough funds and gas to cover the transaction</a:t>
            </a:r>
          </a:p>
          <a:p>
            <a:pPr lvl="1"/>
            <a:r>
              <a:rPr lang="en-US" sz="1600" noProof="0">
                <a:latin typeface="Helvetica"/>
                <a:cs typeface="Helvetica"/>
              </a:rPr>
              <a:t>Valid transactions are grouped into a block and included in the blockchain.</a:t>
            </a:r>
            <a:endParaRPr lang="en-US" sz="1200" noProof="0">
              <a:latin typeface="Helvetica"/>
              <a:ea typeface="+mn-lt"/>
              <a:cs typeface="Helvetica"/>
            </a:endParaRPr>
          </a:p>
        </p:txBody>
      </p:sp>
      <p:sp>
        <p:nvSpPr>
          <p:cNvPr id="4" name="TextBox 3">
            <a:extLst>
              <a:ext uri="{FF2B5EF4-FFF2-40B4-BE49-F238E27FC236}">
                <a16:creationId xmlns:a16="http://schemas.microsoft.com/office/drawing/2014/main" id="{F4E1B1C2-AF94-772E-BE79-342EDF6B86AA}"/>
              </a:ext>
            </a:extLst>
          </p:cNvPr>
          <p:cNvSpPr txBox="1"/>
          <p:nvPr/>
        </p:nvSpPr>
        <p:spPr>
          <a:xfrm>
            <a:off x="10324385" y="6428284"/>
            <a:ext cx="1723549" cy="276999"/>
          </a:xfrm>
          <a:prstGeom prst="rect">
            <a:avLst/>
          </a:prstGeom>
          <a:noFill/>
        </p:spPr>
        <p:txBody>
          <a:bodyPr wrap="none" rtlCol="0">
            <a:spAutoFit/>
          </a:bodyPr>
          <a:lstStyle/>
          <a:p>
            <a:r>
              <a:rPr lang="en-US" sz="1200" noProof="0">
                <a:latin typeface="Helvetica"/>
                <a:ea typeface="+mn-lt"/>
                <a:cs typeface="Helvetica"/>
                <a:hlinkClick r:id="rId3"/>
              </a:rPr>
              <a:t>https://etherscan.io/txs</a:t>
            </a:r>
            <a:endParaRPr lang="en-US" sz="1200"/>
          </a:p>
        </p:txBody>
      </p:sp>
    </p:spTree>
    <p:extLst>
      <p:ext uri="{BB962C8B-B14F-4D97-AF65-F5344CB8AC3E}">
        <p14:creationId xmlns:p14="http://schemas.microsoft.com/office/powerpoint/2010/main" val="1089944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1B0641-E81E-7A09-22BA-1339A204F809}"/>
              </a:ext>
            </a:extLst>
          </p:cNvPr>
          <p:cNvSpPr>
            <a:spLocks noGrp="1"/>
          </p:cNvSpPr>
          <p:nvPr>
            <p:ph type="title"/>
          </p:nvPr>
        </p:nvSpPr>
        <p:spPr/>
        <p:txBody>
          <a:bodyPr/>
          <a:lstStyle/>
          <a:p>
            <a:r>
              <a:rPr lang="de-DE" b="1" err="1">
                <a:latin typeface="Helvetica"/>
                <a:cs typeface="Helvetica"/>
              </a:rPr>
              <a:t>Ethereum’s</a:t>
            </a:r>
            <a:r>
              <a:rPr lang="de-DE" b="1">
                <a:latin typeface="Helvetica"/>
                <a:cs typeface="Helvetica"/>
              </a:rPr>
              <a:t> Block Model</a:t>
            </a:r>
            <a:endParaRPr lang="de-DE"/>
          </a:p>
        </p:txBody>
      </p:sp>
      <p:sp>
        <p:nvSpPr>
          <p:cNvPr id="5" name="Inhaltsplatzhalter 4">
            <a:extLst>
              <a:ext uri="{FF2B5EF4-FFF2-40B4-BE49-F238E27FC236}">
                <a16:creationId xmlns:a16="http://schemas.microsoft.com/office/drawing/2014/main" id="{32C2E60E-80C3-4625-AE19-B149B19458A0}"/>
              </a:ext>
            </a:extLst>
          </p:cNvPr>
          <p:cNvSpPr>
            <a:spLocks noGrp="1"/>
          </p:cNvSpPr>
          <p:nvPr>
            <p:ph idx="1"/>
          </p:nvPr>
        </p:nvSpPr>
        <p:spPr>
          <a:xfrm>
            <a:off x="838200" y="1825625"/>
            <a:ext cx="7320845" cy="4351338"/>
          </a:xfrm>
        </p:spPr>
        <p:txBody>
          <a:bodyPr vert="horz" lIns="91440" tIns="45720" rIns="91440" bIns="45720" rtlCol="0" anchor="t">
            <a:normAutofit/>
          </a:bodyPr>
          <a:lstStyle/>
          <a:p>
            <a:r>
              <a:rPr lang="de-DE" sz="2200">
                <a:latin typeface="Helvetica"/>
                <a:cs typeface="Helvetica"/>
              </a:rPr>
              <a:t>Block Header</a:t>
            </a:r>
          </a:p>
          <a:p>
            <a:pPr lvl="1"/>
            <a:r>
              <a:rPr lang="de-DE" sz="1600" b="1">
                <a:latin typeface="Helvetica"/>
                <a:cs typeface="Helvetica"/>
              </a:rPr>
              <a:t>Parent Hash:</a:t>
            </a:r>
            <a:r>
              <a:rPr lang="de-DE" sz="1600">
                <a:latin typeface="Helvetica"/>
                <a:cs typeface="Helvetica"/>
              </a:rPr>
              <a:t> </a:t>
            </a:r>
            <a:r>
              <a:rPr lang="de-DE" sz="1600">
                <a:latin typeface="Helvetica"/>
                <a:ea typeface="+mn-lt"/>
                <a:cs typeface="+mn-lt"/>
              </a:rPr>
              <a:t>Points </a:t>
            </a:r>
            <a:r>
              <a:rPr lang="de-DE" sz="1600" err="1">
                <a:latin typeface="Helvetica"/>
                <a:ea typeface="+mn-lt"/>
                <a:cs typeface="+mn-lt"/>
              </a:rPr>
              <a:t>to</a:t>
            </a:r>
            <a:r>
              <a:rPr lang="de-DE" sz="1600">
                <a:latin typeface="Helvetica"/>
                <a:ea typeface="+mn-lt"/>
                <a:cs typeface="+mn-lt"/>
              </a:rPr>
              <a:t> </a:t>
            </a:r>
            <a:r>
              <a:rPr lang="de-DE" sz="1600" err="1">
                <a:latin typeface="Helvetica"/>
                <a:ea typeface="+mn-lt"/>
                <a:cs typeface="+mn-lt"/>
              </a:rPr>
              <a:t>the</a:t>
            </a:r>
            <a:r>
              <a:rPr lang="de-DE" sz="1600">
                <a:latin typeface="Helvetica"/>
                <a:ea typeface="+mn-lt"/>
                <a:cs typeface="+mn-lt"/>
              </a:rPr>
              <a:t> </a:t>
            </a:r>
            <a:r>
              <a:rPr lang="de-DE" sz="1600" err="1">
                <a:latin typeface="Helvetica"/>
                <a:ea typeface="+mn-lt"/>
                <a:cs typeface="+mn-lt"/>
              </a:rPr>
              <a:t>previous</a:t>
            </a:r>
            <a:r>
              <a:rPr lang="de-DE" sz="1600">
                <a:latin typeface="Helvetica"/>
                <a:ea typeface="+mn-lt"/>
                <a:cs typeface="+mn-lt"/>
              </a:rPr>
              <a:t> block, </a:t>
            </a:r>
            <a:r>
              <a:rPr lang="de-DE" sz="1600" err="1">
                <a:latin typeface="Helvetica"/>
                <a:ea typeface="+mn-lt"/>
                <a:cs typeface="+mn-lt"/>
              </a:rPr>
              <a:t>linking</a:t>
            </a:r>
            <a:r>
              <a:rPr lang="de-DE" sz="1600">
                <a:latin typeface="Helvetica"/>
                <a:ea typeface="+mn-lt"/>
                <a:cs typeface="+mn-lt"/>
              </a:rPr>
              <a:t> </a:t>
            </a:r>
            <a:r>
              <a:rPr lang="de-DE" sz="1600" err="1">
                <a:latin typeface="Helvetica"/>
                <a:ea typeface="+mn-lt"/>
                <a:cs typeface="+mn-lt"/>
              </a:rPr>
              <a:t>the</a:t>
            </a:r>
            <a:r>
              <a:rPr lang="de-DE" sz="1600">
                <a:latin typeface="Helvetica"/>
                <a:ea typeface="+mn-lt"/>
                <a:cs typeface="+mn-lt"/>
              </a:rPr>
              <a:t> </a:t>
            </a:r>
            <a:r>
              <a:rPr lang="de-DE" sz="1600" err="1">
                <a:latin typeface="Helvetica"/>
                <a:ea typeface="+mn-lt"/>
                <a:cs typeface="+mn-lt"/>
              </a:rPr>
              <a:t>blockchain</a:t>
            </a:r>
            <a:r>
              <a:rPr lang="de-DE" sz="1600">
                <a:latin typeface="Helvetica"/>
                <a:ea typeface="+mn-lt"/>
                <a:cs typeface="+mn-lt"/>
              </a:rPr>
              <a:t> </a:t>
            </a:r>
            <a:r>
              <a:rPr lang="de-DE" sz="1600" err="1">
                <a:latin typeface="Helvetica"/>
                <a:ea typeface="+mn-lt"/>
                <a:cs typeface="+mn-lt"/>
              </a:rPr>
              <a:t>together</a:t>
            </a:r>
            <a:endParaRPr lang="de-DE" sz="1600">
              <a:latin typeface="Helvetica"/>
              <a:cs typeface="Helvetica"/>
            </a:endParaRPr>
          </a:p>
          <a:p>
            <a:pPr lvl="1"/>
            <a:r>
              <a:rPr lang="de-DE" sz="1600" b="1">
                <a:latin typeface="Helvetica"/>
                <a:cs typeface="Helvetica"/>
              </a:rPr>
              <a:t>State Root:</a:t>
            </a:r>
            <a:r>
              <a:rPr lang="de-DE" sz="1600">
                <a:latin typeface="Helvetica"/>
                <a:cs typeface="Helvetica"/>
              </a:rPr>
              <a:t> </a:t>
            </a:r>
            <a:r>
              <a:rPr lang="de-DE" sz="1600">
                <a:latin typeface="Helvetica"/>
                <a:ea typeface="+mn-lt"/>
                <a:cs typeface="+mn-lt"/>
              </a:rPr>
              <a:t>Tracks </a:t>
            </a:r>
            <a:r>
              <a:rPr lang="de-DE" sz="1600" err="1">
                <a:latin typeface="Helvetica"/>
                <a:ea typeface="+mn-lt"/>
                <a:cs typeface="+mn-lt"/>
              </a:rPr>
              <a:t>the</a:t>
            </a:r>
            <a:r>
              <a:rPr lang="de-DE" sz="1600">
                <a:latin typeface="Helvetica"/>
                <a:ea typeface="+mn-lt"/>
                <a:cs typeface="+mn-lt"/>
              </a:rPr>
              <a:t> global </a:t>
            </a:r>
            <a:r>
              <a:rPr lang="de-DE" sz="1600" err="1">
                <a:latin typeface="Helvetica"/>
                <a:ea typeface="+mn-lt"/>
                <a:cs typeface="+mn-lt"/>
              </a:rPr>
              <a:t>state</a:t>
            </a:r>
            <a:r>
              <a:rPr lang="de-DE" sz="1600">
                <a:latin typeface="Helvetica"/>
                <a:ea typeface="+mn-lt"/>
                <a:cs typeface="+mn-lt"/>
              </a:rPr>
              <a:t> after </a:t>
            </a:r>
            <a:r>
              <a:rPr lang="de-DE" sz="1600" err="1">
                <a:latin typeface="Helvetica"/>
                <a:ea typeface="+mn-lt"/>
                <a:cs typeface="+mn-lt"/>
              </a:rPr>
              <a:t>executing</a:t>
            </a:r>
            <a:r>
              <a:rPr lang="de-DE" sz="1600">
                <a:latin typeface="Helvetica"/>
                <a:ea typeface="+mn-lt"/>
                <a:cs typeface="+mn-lt"/>
              </a:rPr>
              <a:t> </a:t>
            </a:r>
            <a:r>
              <a:rPr lang="de-DE" sz="1600" err="1">
                <a:latin typeface="Helvetica"/>
                <a:ea typeface="+mn-lt"/>
                <a:cs typeface="+mn-lt"/>
              </a:rPr>
              <a:t>the</a:t>
            </a:r>
            <a:r>
              <a:rPr lang="de-DE" sz="1600">
                <a:latin typeface="Helvetica"/>
                <a:ea typeface="+mn-lt"/>
                <a:cs typeface="+mn-lt"/>
              </a:rPr>
              <a:t> </a:t>
            </a:r>
            <a:r>
              <a:rPr lang="de-DE" sz="1600" err="1">
                <a:latin typeface="Helvetica"/>
                <a:ea typeface="+mn-lt"/>
                <a:cs typeface="+mn-lt"/>
              </a:rPr>
              <a:t>block’s</a:t>
            </a:r>
            <a:r>
              <a:rPr lang="de-DE" sz="1600">
                <a:latin typeface="Helvetica"/>
                <a:ea typeface="+mn-lt"/>
                <a:cs typeface="+mn-lt"/>
              </a:rPr>
              <a:t> </a:t>
            </a:r>
            <a:r>
              <a:rPr lang="de-DE" sz="1600" err="1">
                <a:latin typeface="Helvetica"/>
                <a:ea typeface="+mn-lt"/>
                <a:cs typeface="+mn-lt"/>
              </a:rPr>
              <a:t>transactions</a:t>
            </a:r>
            <a:endParaRPr lang="de-DE" sz="1600">
              <a:latin typeface="Helvetica"/>
              <a:ea typeface="+mn-lt"/>
              <a:cs typeface="+mn-lt"/>
            </a:endParaRPr>
          </a:p>
          <a:p>
            <a:pPr lvl="1"/>
            <a:r>
              <a:rPr lang="de-DE" sz="1600" b="1">
                <a:latin typeface="Helvetica"/>
                <a:cs typeface="Helvetica"/>
              </a:rPr>
              <a:t>Gas </a:t>
            </a:r>
            <a:r>
              <a:rPr lang="de-DE" sz="1600" b="1" err="1">
                <a:latin typeface="Helvetica"/>
                <a:cs typeface="Helvetica"/>
              </a:rPr>
              <a:t>limit</a:t>
            </a:r>
            <a:r>
              <a:rPr lang="de-DE" sz="1600" b="1">
                <a:latin typeface="Helvetica"/>
                <a:cs typeface="Helvetica"/>
              </a:rPr>
              <a:t> &amp; Gas </a:t>
            </a:r>
            <a:r>
              <a:rPr lang="de-DE" sz="1600" b="1" err="1">
                <a:latin typeface="Helvetica"/>
                <a:cs typeface="Helvetica"/>
              </a:rPr>
              <a:t>used</a:t>
            </a:r>
            <a:r>
              <a:rPr lang="de-DE" sz="1600" b="1">
                <a:latin typeface="Helvetica"/>
                <a:cs typeface="Helvetica"/>
              </a:rPr>
              <a:t>:</a:t>
            </a:r>
            <a:r>
              <a:rPr lang="de-DE" sz="1600">
                <a:latin typeface="Helvetica"/>
                <a:cs typeface="Helvetica"/>
              </a:rPr>
              <a:t> </a:t>
            </a:r>
            <a:r>
              <a:rPr lang="de-DE" sz="1600">
                <a:latin typeface="Helvetica"/>
                <a:ea typeface="+mn-lt"/>
                <a:cs typeface="+mn-lt"/>
              </a:rPr>
              <a:t>Controls </a:t>
            </a:r>
            <a:r>
              <a:rPr lang="de-DE" sz="1600" err="1">
                <a:latin typeface="Helvetica"/>
                <a:ea typeface="+mn-lt"/>
                <a:cs typeface="+mn-lt"/>
              </a:rPr>
              <a:t>the</a:t>
            </a:r>
            <a:r>
              <a:rPr lang="de-DE" sz="1600">
                <a:latin typeface="Helvetica"/>
                <a:ea typeface="+mn-lt"/>
                <a:cs typeface="+mn-lt"/>
              </a:rPr>
              <a:t> </a:t>
            </a:r>
            <a:r>
              <a:rPr lang="de-DE" sz="1600" err="1">
                <a:latin typeface="Helvetica"/>
                <a:ea typeface="+mn-lt"/>
                <a:cs typeface="+mn-lt"/>
              </a:rPr>
              <a:t>number</a:t>
            </a:r>
            <a:r>
              <a:rPr lang="de-DE" sz="1600">
                <a:latin typeface="Helvetica"/>
                <a:ea typeface="+mn-lt"/>
                <a:cs typeface="+mn-lt"/>
              </a:rPr>
              <a:t> </a:t>
            </a:r>
            <a:r>
              <a:rPr lang="de-DE" sz="1600" err="1">
                <a:latin typeface="Helvetica"/>
                <a:ea typeface="+mn-lt"/>
                <a:cs typeface="+mn-lt"/>
              </a:rPr>
              <a:t>of</a:t>
            </a:r>
            <a:r>
              <a:rPr lang="de-DE" sz="1600">
                <a:latin typeface="Helvetica"/>
                <a:ea typeface="+mn-lt"/>
                <a:cs typeface="+mn-lt"/>
              </a:rPr>
              <a:t> </a:t>
            </a:r>
            <a:r>
              <a:rPr lang="de-DE" sz="1600" err="1">
                <a:latin typeface="Helvetica"/>
                <a:ea typeface="+mn-lt"/>
                <a:cs typeface="+mn-lt"/>
              </a:rPr>
              <a:t>transactions</a:t>
            </a:r>
            <a:r>
              <a:rPr lang="de-DE" sz="1600">
                <a:latin typeface="Helvetica"/>
                <a:ea typeface="+mn-lt"/>
                <a:cs typeface="+mn-lt"/>
              </a:rPr>
              <a:t> and </a:t>
            </a:r>
            <a:r>
              <a:rPr lang="de-DE" sz="1600" err="1">
                <a:latin typeface="Helvetica"/>
                <a:ea typeface="+mn-lt"/>
                <a:cs typeface="+mn-lt"/>
              </a:rPr>
              <a:t>computational</a:t>
            </a:r>
            <a:r>
              <a:rPr lang="de-DE" sz="1600">
                <a:latin typeface="Helvetica"/>
                <a:ea typeface="+mn-lt"/>
                <a:cs typeface="+mn-lt"/>
              </a:rPr>
              <a:t> </a:t>
            </a:r>
            <a:r>
              <a:rPr lang="de-DE" sz="1600" err="1">
                <a:latin typeface="Helvetica"/>
                <a:ea typeface="+mn-lt"/>
                <a:cs typeface="+mn-lt"/>
              </a:rPr>
              <a:t>effort</a:t>
            </a:r>
            <a:endParaRPr lang="de-DE" sz="1600">
              <a:latin typeface="Helvetica"/>
              <a:ea typeface="+mn-lt"/>
              <a:cs typeface="+mn-lt"/>
            </a:endParaRPr>
          </a:p>
          <a:p>
            <a:pPr lvl="1"/>
            <a:r>
              <a:rPr lang="de-DE" sz="1600" b="1" err="1">
                <a:latin typeface="Helvetica"/>
                <a:cs typeface="Helvetica"/>
              </a:rPr>
              <a:t>Timestamps</a:t>
            </a:r>
            <a:r>
              <a:rPr lang="de-DE" sz="1600">
                <a:latin typeface="Helvetica"/>
                <a:cs typeface="Helvetica"/>
              </a:rPr>
              <a:t>: </a:t>
            </a:r>
            <a:r>
              <a:rPr lang="de-DE" sz="1600">
                <a:latin typeface="Helvetica"/>
                <a:ea typeface="+mn-lt"/>
                <a:cs typeface="+mn-lt"/>
              </a:rPr>
              <a:t>Records </a:t>
            </a:r>
            <a:r>
              <a:rPr lang="de-DE" sz="1600" err="1">
                <a:latin typeface="Helvetica"/>
                <a:ea typeface="+mn-lt"/>
                <a:cs typeface="+mn-lt"/>
              </a:rPr>
              <a:t>the</a:t>
            </a:r>
            <a:r>
              <a:rPr lang="de-DE" sz="1600">
                <a:latin typeface="Helvetica"/>
                <a:ea typeface="+mn-lt"/>
                <a:cs typeface="+mn-lt"/>
              </a:rPr>
              <a:t> </a:t>
            </a:r>
            <a:r>
              <a:rPr lang="de-DE" sz="1600" err="1">
                <a:latin typeface="Helvetica"/>
                <a:ea typeface="+mn-lt"/>
                <a:cs typeface="+mn-lt"/>
              </a:rPr>
              <a:t>exact</a:t>
            </a:r>
            <a:r>
              <a:rPr lang="de-DE" sz="1600">
                <a:latin typeface="Helvetica"/>
                <a:ea typeface="+mn-lt"/>
                <a:cs typeface="+mn-lt"/>
              </a:rPr>
              <a:t> time </a:t>
            </a:r>
            <a:r>
              <a:rPr lang="de-DE" sz="1600" err="1">
                <a:latin typeface="Helvetica"/>
                <a:ea typeface="+mn-lt"/>
                <a:cs typeface="+mn-lt"/>
              </a:rPr>
              <a:t>the</a:t>
            </a:r>
            <a:r>
              <a:rPr lang="de-DE" sz="1600">
                <a:latin typeface="Helvetica"/>
                <a:ea typeface="+mn-lt"/>
                <a:cs typeface="+mn-lt"/>
              </a:rPr>
              <a:t> block was </a:t>
            </a:r>
            <a:r>
              <a:rPr lang="de-DE" sz="1600" err="1">
                <a:latin typeface="Helvetica"/>
                <a:ea typeface="+mn-lt"/>
                <a:cs typeface="+mn-lt"/>
              </a:rPr>
              <a:t>added</a:t>
            </a:r>
            <a:endParaRPr lang="de-DE" sz="1600">
              <a:latin typeface="Helvetica"/>
              <a:ea typeface="+mn-lt"/>
              <a:cs typeface="+mn-lt"/>
            </a:endParaRPr>
          </a:p>
          <a:p>
            <a:r>
              <a:rPr lang="de-DE" sz="2200">
                <a:latin typeface="Helvetica"/>
                <a:cs typeface="Helvetica"/>
              </a:rPr>
              <a:t>Transactions</a:t>
            </a:r>
          </a:p>
          <a:p>
            <a:pPr lvl="1"/>
            <a:r>
              <a:rPr lang="de-DE" sz="1600">
                <a:latin typeface="Helvetica"/>
                <a:ea typeface="+mn-lt"/>
                <a:cs typeface="+mn-lt"/>
              </a:rPr>
              <a:t>A </a:t>
            </a:r>
            <a:r>
              <a:rPr lang="de-DE" sz="1600" err="1">
                <a:latin typeface="Helvetica"/>
                <a:ea typeface="+mn-lt"/>
                <a:cs typeface="+mn-lt"/>
              </a:rPr>
              <a:t>list</a:t>
            </a:r>
            <a:r>
              <a:rPr lang="de-DE" sz="1600">
                <a:latin typeface="Helvetica"/>
                <a:ea typeface="+mn-lt"/>
                <a:cs typeface="+mn-lt"/>
              </a:rPr>
              <a:t> </a:t>
            </a:r>
            <a:r>
              <a:rPr lang="de-DE" sz="1600" err="1">
                <a:latin typeface="Helvetica"/>
                <a:ea typeface="+mn-lt"/>
                <a:cs typeface="+mn-lt"/>
              </a:rPr>
              <a:t>of</a:t>
            </a:r>
            <a:r>
              <a:rPr lang="de-DE" sz="1600">
                <a:latin typeface="Helvetica"/>
                <a:ea typeface="+mn-lt"/>
                <a:cs typeface="+mn-lt"/>
              </a:rPr>
              <a:t> all </a:t>
            </a:r>
            <a:r>
              <a:rPr lang="de-DE" sz="1600" err="1">
                <a:latin typeface="Helvetica"/>
                <a:ea typeface="+mn-lt"/>
                <a:cs typeface="+mn-lt"/>
              </a:rPr>
              <a:t>transactions</a:t>
            </a:r>
            <a:r>
              <a:rPr lang="de-DE" sz="1600">
                <a:latin typeface="Helvetica"/>
                <a:ea typeface="+mn-lt"/>
                <a:cs typeface="+mn-lt"/>
              </a:rPr>
              <a:t> in </a:t>
            </a:r>
            <a:r>
              <a:rPr lang="de-DE" sz="1600" err="1">
                <a:latin typeface="Helvetica"/>
                <a:ea typeface="+mn-lt"/>
                <a:cs typeface="+mn-lt"/>
              </a:rPr>
              <a:t>the</a:t>
            </a:r>
            <a:r>
              <a:rPr lang="de-DE" sz="1600">
                <a:latin typeface="Helvetica"/>
                <a:ea typeface="+mn-lt"/>
                <a:cs typeface="+mn-lt"/>
              </a:rPr>
              <a:t> block, </a:t>
            </a:r>
            <a:r>
              <a:rPr lang="de-DE" sz="1600" err="1">
                <a:latin typeface="Helvetica"/>
                <a:ea typeface="+mn-lt"/>
                <a:cs typeface="+mn-lt"/>
              </a:rPr>
              <a:t>including</a:t>
            </a:r>
            <a:r>
              <a:rPr lang="de-DE" sz="1600">
                <a:latin typeface="Helvetica"/>
                <a:ea typeface="+mn-lt"/>
                <a:cs typeface="+mn-lt"/>
              </a:rPr>
              <a:t> ETH </a:t>
            </a:r>
            <a:r>
              <a:rPr lang="de-DE" sz="1600" err="1">
                <a:latin typeface="Helvetica"/>
                <a:ea typeface="+mn-lt"/>
                <a:cs typeface="+mn-lt"/>
              </a:rPr>
              <a:t>transfers</a:t>
            </a:r>
            <a:r>
              <a:rPr lang="de-DE" sz="1600">
                <a:latin typeface="Helvetica"/>
                <a:ea typeface="+mn-lt"/>
                <a:cs typeface="+mn-lt"/>
              </a:rPr>
              <a:t> and smart </a:t>
            </a:r>
            <a:r>
              <a:rPr lang="de-DE" sz="1600" err="1">
                <a:latin typeface="Helvetica"/>
                <a:ea typeface="+mn-lt"/>
                <a:cs typeface="+mn-lt"/>
              </a:rPr>
              <a:t>contract</a:t>
            </a:r>
            <a:r>
              <a:rPr lang="de-DE" sz="1600">
                <a:latin typeface="Helvetica"/>
                <a:ea typeface="+mn-lt"/>
                <a:cs typeface="+mn-lt"/>
              </a:rPr>
              <a:t> </a:t>
            </a:r>
            <a:r>
              <a:rPr lang="de-DE" sz="1600" err="1">
                <a:latin typeface="Helvetica"/>
                <a:ea typeface="+mn-lt"/>
                <a:cs typeface="+mn-lt"/>
              </a:rPr>
              <a:t>executions</a:t>
            </a:r>
            <a:endParaRPr lang="de-DE" sz="1600" err="1">
              <a:latin typeface="Helvetica"/>
              <a:cs typeface="Helvetica"/>
            </a:endParaRPr>
          </a:p>
          <a:p>
            <a:endParaRPr lang="de-DE">
              <a:latin typeface="Aptos" panose="02110004020202020204"/>
              <a:cs typeface="Helvetica"/>
            </a:endParaRPr>
          </a:p>
        </p:txBody>
      </p:sp>
      <p:pic>
        <p:nvPicPr>
          <p:cNvPr id="6" name="Grafik 5" descr="Ein Bild, das Text, Screenshot, Diagramm, Rechteck enthält.&#10;&#10;Beschreibung automatisch generiert.">
            <a:extLst>
              <a:ext uri="{FF2B5EF4-FFF2-40B4-BE49-F238E27FC236}">
                <a16:creationId xmlns:a16="http://schemas.microsoft.com/office/drawing/2014/main" id="{203A8050-2220-85B4-F854-31CB2DD00FE3}"/>
              </a:ext>
            </a:extLst>
          </p:cNvPr>
          <p:cNvPicPr>
            <a:picLocks noChangeAspect="1"/>
          </p:cNvPicPr>
          <p:nvPr/>
        </p:nvPicPr>
        <p:blipFill>
          <a:blip r:embed="rId3"/>
          <a:stretch>
            <a:fillRect/>
          </a:stretch>
        </p:blipFill>
        <p:spPr>
          <a:xfrm>
            <a:off x="7894186" y="1484546"/>
            <a:ext cx="4204132" cy="2906889"/>
          </a:xfrm>
          <a:prstGeom prst="rect">
            <a:avLst/>
          </a:prstGeom>
        </p:spPr>
      </p:pic>
    </p:spTree>
    <p:extLst>
      <p:ext uri="{BB962C8B-B14F-4D97-AF65-F5344CB8AC3E}">
        <p14:creationId xmlns:p14="http://schemas.microsoft.com/office/powerpoint/2010/main" val="1050499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93990D-2DA1-5FFA-D5C6-958043E63C8E}"/>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7205893F-AE0D-DBB0-53C0-DACBB94AA4F2}"/>
              </a:ext>
            </a:extLst>
          </p:cNvPr>
          <p:cNvSpPr/>
          <p:nvPr/>
        </p:nvSpPr>
        <p:spPr>
          <a:xfrm>
            <a:off x="4352113" y="3791537"/>
            <a:ext cx="3059200" cy="1104406"/>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C8F73FA-003E-EB88-5D37-472DA2E5FB38}"/>
              </a:ext>
            </a:extLst>
          </p:cNvPr>
          <p:cNvSpPr/>
          <p:nvPr/>
        </p:nvSpPr>
        <p:spPr>
          <a:xfrm>
            <a:off x="7523134" y="3805120"/>
            <a:ext cx="3199244" cy="1104406"/>
          </a:xfrm>
          <a:prstGeom prst="rect">
            <a:avLst/>
          </a:prstGeom>
          <a:solidFill>
            <a:srgbClr val="EF88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EF887F"/>
              </a:solidFill>
            </a:endParaRPr>
          </a:p>
        </p:txBody>
      </p:sp>
      <p:sp>
        <p:nvSpPr>
          <p:cNvPr id="13" name="Rectangle 12">
            <a:extLst>
              <a:ext uri="{FF2B5EF4-FFF2-40B4-BE49-F238E27FC236}">
                <a16:creationId xmlns:a16="http://schemas.microsoft.com/office/drawing/2014/main" id="{AA2DFDFD-3ACE-6049-EFB1-8AF78E7C516D}"/>
              </a:ext>
            </a:extLst>
          </p:cNvPr>
          <p:cNvSpPr/>
          <p:nvPr/>
        </p:nvSpPr>
        <p:spPr>
          <a:xfrm>
            <a:off x="1082317" y="3773118"/>
            <a:ext cx="3157976" cy="1104406"/>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12DD6A-C7A5-F103-724D-307DF444188A}"/>
              </a:ext>
            </a:extLst>
          </p:cNvPr>
          <p:cNvSpPr>
            <a:spLocks noGrp="1"/>
          </p:cNvSpPr>
          <p:nvPr>
            <p:ph type="title"/>
          </p:nvPr>
        </p:nvSpPr>
        <p:spPr/>
        <p:txBody>
          <a:bodyPr/>
          <a:lstStyle/>
          <a:p>
            <a:r>
              <a:rPr lang="en-US" b="1">
                <a:latin typeface="Helvetica" pitchFamily="2" charset="0"/>
              </a:rPr>
              <a:t>Consensus mechanisms</a:t>
            </a:r>
          </a:p>
        </p:txBody>
      </p:sp>
      <p:sp>
        <p:nvSpPr>
          <p:cNvPr id="3" name="Content Placeholder 2">
            <a:extLst>
              <a:ext uri="{FF2B5EF4-FFF2-40B4-BE49-F238E27FC236}">
                <a16:creationId xmlns:a16="http://schemas.microsoft.com/office/drawing/2014/main" id="{A21290C4-0E69-452C-C75E-561CD88632B8}"/>
              </a:ext>
            </a:extLst>
          </p:cNvPr>
          <p:cNvSpPr>
            <a:spLocks noGrp="1"/>
          </p:cNvSpPr>
          <p:nvPr>
            <p:ph idx="1"/>
          </p:nvPr>
        </p:nvSpPr>
        <p:spPr>
          <a:xfrm>
            <a:off x="838200" y="1479137"/>
            <a:ext cx="10515600" cy="1157383"/>
          </a:xfrm>
        </p:spPr>
        <p:txBody>
          <a:bodyPr vert="horz" lIns="91440" tIns="45720" rIns="91440" bIns="45720" rtlCol="0" anchor="t">
            <a:normAutofit/>
          </a:bodyPr>
          <a:lstStyle/>
          <a:p>
            <a:pPr marL="0" indent="0">
              <a:buNone/>
            </a:pPr>
            <a:r>
              <a:rPr lang="en-US" sz="2200" b="0" i="0" u="none" strike="noStrike">
                <a:solidFill>
                  <a:srgbClr val="121212"/>
                </a:solidFill>
                <a:effectLst/>
                <a:latin typeface="Helvetica"/>
                <a:cs typeface="Helvetica"/>
              </a:rPr>
              <a:t>In </a:t>
            </a:r>
            <a:r>
              <a:rPr lang="en-US" sz="2200">
                <a:solidFill>
                  <a:srgbClr val="121212"/>
                </a:solidFill>
                <a:latin typeface="Helvetica"/>
                <a:cs typeface="Helvetica"/>
              </a:rPr>
              <a:t>the Ethereum Blockchain the c</a:t>
            </a:r>
            <a:r>
              <a:rPr lang="en-US" sz="2200" b="0" i="0" u="none" strike="noStrike">
                <a:solidFill>
                  <a:srgbClr val="121212"/>
                </a:solidFill>
                <a:effectLst/>
                <a:latin typeface="Helvetica"/>
                <a:cs typeface="Helvetica"/>
              </a:rPr>
              <a:t>onsensus means that at least 66% of the nodes on the network agree on the global state of the network.</a:t>
            </a:r>
          </a:p>
        </p:txBody>
      </p:sp>
      <p:sp>
        <p:nvSpPr>
          <p:cNvPr id="4" name="Right Arrow 3">
            <a:extLst>
              <a:ext uri="{FF2B5EF4-FFF2-40B4-BE49-F238E27FC236}">
                <a16:creationId xmlns:a16="http://schemas.microsoft.com/office/drawing/2014/main" id="{FAFEA3BF-35C9-B72E-2390-C8FAC27DB936}"/>
              </a:ext>
            </a:extLst>
          </p:cNvPr>
          <p:cNvSpPr/>
          <p:nvPr/>
        </p:nvSpPr>
        <p:spPr>
          <a:xfrm>
            <a:off x="561808" y="3055512"/>
            <a:ext cx="11413588" cy="2567980"/>
          </a:xfrm>
          <a:prstGeom prst="rightArrow">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E27DDE0-B28A-3107-3FDE-2CAFC2D3F151}"/>
              </a:ext>
            </a:extLst>
          </p:cNvPr>
          <p:cNvSpPr txBox="1"/>
          <p:nvPr/>
        </p:nvSpPr>
        <p:spPr>
          <a:xfrm>
            <a:off x="2438784" y="4154836"/>
            <a:ext cx="592150" cy="338554"/>
          </a:xfrm>
          <a:prstGeom prst="rect">
            <a:avLst/>
          </a:prstGeom>
          <a:noFill/>
        </p:spPr>
        <p:txBody>
          <a:bodyPr wrap="none" rtlCol="0">
            <a:spAutoFit/>
          </a:bodyPr>
          <a:lstStyle/>
          <a:p>
            <a:r>
              <a:rPr lang="en-US" sz="1600" err="1"/>
              <a:t>PoW</a:t>
            </a:r>
            <a:endParaRPr lang="en-US" sz="1600"/>
          </a:p>
        </p:txBody>
      </p:sp>
      <p:sp>
        <p:nvSpPr>
          <p:cNvPr id="7" name="TextBox 6">
            <a:extLst>
              <a:ext uri="{FF2B5EF4-FFF2-40B4-BE49-F238E27FC236}">
                <a16:creationId xmlns:a16="http://schemas.microsoft.com/office/drawing/2014/main" id="{EB354F49-D7C1-A739-EB8A-A7085FB6F802}"/>
              </a:ext>
            </a:extLst>
          </p:cNvPr>
          <p:cNvSpPr txBox="1"/>
          <p:nvPr/>
        </p:nvSpPr>
        <p:spPr>
          <a:xfrm>
            <a:off x="4352113" y="4047114"/>
            <a:ext cx="1237013" cy="584775"/>
          </a:xfrm>
          <a:prstGeom prst="rect">
            <a:avLst/>
          </a:prstGeom>
          <a:noFill/>
        </p:spPr>
        <p:txBody>
          <a:bodyPr wrap="square" rtlCol="0">
            <a:spAutoFit/>
          </a:bodyPr>
          <a:lstStyle/>
          <a:p>
            <a:pPr algn="ctr"/>
            <a:r>
              <a:rPr lang="en-US" sz="1600"/>
              <a:t>The Beacon Chain</a:t>
            </a:r>
          </a:p>
        </p:txBody>
      </p:sp>
      <p:sp>
        <p:nvSpPr>
          <p:cNvPr id="8" name="TextBox 7">
            <a:extLst>
              <a:ext uri="{FF2B5EF4-FFF2-40B4-BE49-F238E27FC236}">
                <a16:creationId xmlns:a16="http://schemas.microsoft.com/office/drawing/2014/main" id="{4DC25973-EDBA-D047-51FC-59ED3C705C9C}"/>
              </a:ext>
            </a:extLst>
          </p:cNvPr>
          <p:cNvSpPr txBox="1"/>
          <p:nvPr/>
        </p:nvSpPr>
        <p:spPr>
          <a:xfrm>
            <a:off x="6815529" y="4170224"/>
            <a:ext cx="1237013" cy="338554"/>
          </a:xfrm>
          <a:prstGeom prst="rect">
            <a:avLst/>
          </a:prstGeom>
          <a:noFill/>
        </p:spPr>
        <p:txBody>
          <a:bodyPr wrap="square" rtlCol="0">
            <a:spAutoFit/>
          </a:bodyPr>
          <a:lstStyle/>
          <a:p>
            <a:pPr algn="ctr"/>
            <a:r>
              <a:rPr lang="en-US" sz="1600"/>
              <a:t>The Merge</a:t>
            </a:r>
          </a:p>
        </p:txBody>
      </p:sp>
      <p:sp>
        <p:nvSpPr>
          <p:cNvPr id="9" name="TextBox 8">
            <a:extLst>
              <a:ext uri="{FF2B5EF4-FFF2-40B4-BE49-F238E27FC236}">
                <a16:creationId xmlns:a16="http://schemas.microsoft.com/office/drawing/2014/main" id="{5CF07C77-FCBA-F90B-31A4-51805CE81309}"/>
              </a:ext>
            </a:extLst>
          </p:cNvPr>
          <p:cNvSpPr txBox="1"/>
          <p:nvPr/>
        </p:nvSpPr>
        <p:spPr>
          <a:xfrm>
            <a:off x="8704365" y="4188046"/>
            <a:ext cx="1237013" cy="338554"/>
          </a:xfrm>
          <a:prstGeom prst="rect">
            <a:avLst/>
          </a:prstGeom>
          <a:noFill/>
        </p:spPr>
        <p:txBody>
          <a:bodyPr wrap="square" rtlCol="0">
            <a:spAutoFit/>
          </a:bodyPr>
          <a:lstStyle/>
          <a:p>
            <a:pPr algn="ctr"/>
            <a:r>
              <a:rPr lang="en-US" sz="1600" err="1"/>
              <a:t>PoS</a:t>
            </a:r>
            <a:endParaRPr lang="en-US" sz="1600"/>
          </a:p>
        </p:txBody>
      </p:sp>
      <p:sp>
        <p:nvSpPr>
          <p:cNvPr id="10" name="TextBox 9">
            <a:extLst>
              <a:ext uri="{FF2B5EF4-FFF2-40B4-BE49-F238E27FC236}">
                <a16:creationId xmlns:a16="http://schemas.microsoft.com/office/drawing/2014/main" id="{FAEC8BE8-0779-49BA-5B67-09F3EFD71445}"/>
              </a:ext>
            </a:extLst>
          </p:cNvPr>
          <p:cNvSpPr txBox="1"/>
          <p:nvPr/>
        </p:nvSpPr>
        <p:spPr>
          <a:xfrm>
            <a:off x="771975" y="5284935"/>
            <a:ext cx="620683" cy="338554"/>
          </a:xfrm>
          <a:prstGeom prst="rect">
            <a:avLst/>
          </a:prstGeom>
          <a:noFill/>
        </p:spPr>
        <p:txBody>
          <a:bodyPr wrap="none" rtlCol="0">
            <a:spAutoFit/>
          </a:bodyPr>
          <a:lstStyle/>
          <a:p>
            <a:r>
              <a:rPr lang="en-US" sz="1600" b="1"/>
              <a:t>2015</a:t>
            </a:r>
          </a:p>
        </p:txBody>
      </p:sp>
      <p:sp>
        <p:nvSpPr>
          <p:cNvPr id="11" name="TextBox 10">
            <a:extLst>
              <a:ext uri="{FF2B5EF4-FFF2-40B4-BE49-F238E27FC236}">
                <a16:creationId xmlns:a16="http://schemas.microsoft.com/office/drawing/2014/main" id="{AB160ECD-3458-43F5-13EE-EE9D86F48EEE}"/>
              </a:ext>
            </a:extLst>
          </p:cNvPr>
          <p:cNvSpPr txBox="1"/>
          <p:nvPr/>
        </p:nvSpPr>
        <p:spPr>
          <a:xfrm>
            <a:off x="4240292" y="5274995"/>
            <a:ext cx="1640193" cy="338554"/>
          </a:xfrm>
          <a:prstGeom prst="rect">
            <a:avLst/>
          </a:prstGeom>
          <a:noFill/>
        </p:spPr>
        <p:txBody>
          <a:bodyPr wrap="none" rtlCol="0">
            <a:spAutoFit/>
          </a:bodyPr>
          <a:lstStyle/>
          <a:p>
            <a:r>
              <a:rPr lang="en-US" sz="1600" b="1"/>
              <a:t>December 2020</a:t>
            </a:r>
          </a:p>
        </p:txBody>
      </p:sp>
      <p:sp>
        <p:nvSpPr>
          <p:cNvPr id="12" name="TextBox 11">
            <a:extLst>
              <a:ext uri="{FF2B5EF4-FFF2-40B4-BE49-F238E27FC236}">
                <a16:creationId xmlns:a16="http://schemas.microsoft.com/office/drawing/2014/main" id="{3FEDD474-4AA2-31F4-E053-FBBDFBB77B9F}"/>
              </a:ext>
            </a:extLst>
          </p:cNvPr>
          <p:cNvSpPr txBox="1"/>
          <p:nvPr/>
        </p:nvSpPr>
        <p:spPr>
          <a:xfrm>
            <a:off x="6605898" y="5249841"/>
            <a:ext cx="1698478" cy="338554"/>
          </a:xfrm>
          <a:prstGeom prst="rect">
            <a:avLst/>
          </a:prstGeom>
          <a:noFill/>
        </p:spPr>
        <p:txBody>
          <a:bodyPr wrap="none" rtlCol="0">
            <a:spAutoFit/>
          </a:bodyPr>
          <a:lstStyle/>
          <a:p>
            <a:r>
              <a:rPr lang="en-US" sz="1600" b="1"/>
              <a:t>September 2022</a:t>
            </a:r>
          </a:p>
        </p:txBody>
      </p:sp>
      <p:cxnSp>
        <p:nvCxnSpPr>
          <p:cNvPr id="17" name="Straight Arrow Connector 16">
            <a:extLst>
              <a:ext uri="{FF2B5EF4-FFF2-40B4-BE49-F238E27FC236}">
                <a16:creationId xmlns:a16="http://schemas.microsoft.com/office/drawing/2014/main" id="{CF25D301-75D9-73A1-9309-1E5A4AC9790F}"/>
              </a:ext>
            </a:extLst>
          </p:cNvPr>
          <p:cNvCxnSpPr>
            <a:cxnSpLocks/>
            <a:endCxn id="10" idx="0"/>
          </p:cNvCxnSpPr>
          <p:nvPr/>
        </p:nvCxnSpPr>
        <p:spPr>
          <a:xfrm>
            <a:off x="1082317" y="5017726"/>
            <a:ext cx="0" cy="26720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Straight Arrow Connector 21">
            <a:extLst>
              <a:ext uri="{FF2B5EF4-FFF2-40B4-BE49-F238E27FC236}">
                <a16:creationId xmlns:a16="http://schemas.microsoft.com/office/drawing/2014/main" id="{7B7283DD-338E-7763-EC1D-85CE139467AE}"/>
              </a:ext>
            </a:extLst>
          </p:cNvPr>
          <p:cNvCxnSpPr>
            <a:cxnSpLocks/>
            <a:stCxn id="7" idx="2"/>
          </p:cNvCxnSpPr>
          <p:nvPr/>
        </p:nvCxnSpPr>
        <p:spPr>
          <a:xfrm flipH="1">
            <a:off x="4970619" y="4631889"/>
            <a:ext cx="1" cy="68872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a:extLst>
              <a:ext uri="{FF2B5EF4-FFF2-40B4-BE49-F238E27FC236}">
                <a16:creationId xmlns:a16="http://schemas.microsoft.com/office/drawing/2014/main" id="{39E196A8-8893-59F3-CC67-786008A633C6}"/>
              </a:ext>
            </a:extLst>
          </p:cNvPr>
          <p:cNvCxnSpPr>
            <a:cxnSpLocks/>
            <a:endCxn id="12" idx="0"/>
          </p:cNvCxnSpPr>
          <p:nvPr/>
        </p:nvCxnSpPr>
        <p:spPr>
          <a:xfrm flipH="1">
            <a:off x="7455137" y="4501744"/>
            <a:ext cx="1" cy="74809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8" name="TextBox 27">
            <a:extLst>
              <a:ext uri="{FF2B5EF4-FFF2-40B4-BE49-F238E27FC236}">
                <a16:creationId xmlns:a16="http://schemas.microsoft.com/office/drawing/2014/main" id="{F92C8E92-6FB4-BCAC-03E1-5C183343CE71}"/>
              </a:ext>
            </a:extLst>
          </p:cNvPr>
          <p:cNvSpPr txBox="1"/>
          <p:nvPr/>
        </p:nvSpPr>
        <p:spPr>
          <a:xfrm>
            <a:off x="563330" y="4047113"/>
            <a:ext cx="1145871" cy="584775"/>
          </a:xfrm>
          <a:prstGeom prst="rect">
            <a:avLst/>
          </a:prstGeom>
          <a:noFill/>
        </p:spPr>
        <p:txBody>
          <a:bodyPr wrap="square" rtlCol="0">
            <a:spAutoFit/>
          </a:bodyPr>
          <a:lstStyle/>
          <a:p>
            <a:pPr algn="ctr"/>
            <a:r>
              <a:rPr lang="en-US" sz="1600"/>
              <a:t>Ethereum launch</a:t>
            </a:r>
          </a:p>
        </p:txBody>
      </p:sp>
    </p:spTree>
    <p:extLst>
      <p:ext uri="{BB962C8B-B14F-4D97-AF65-F5344CB8AC3E}">
        <p14:creationId xmlns:p14="http://schemas.microsoft.com/office/powerpoint/2010/main" val="7342326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98DE2-E6CC-220E-BF2F-FE80EDF221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D0193F-818A-EB5A-B2DF-2E7B8CC50E81}"/>
              </a:ext>
            </a:extLst>
          </p:cNvPr>
          <p:cNvSpPr>
            <a:spLocks noGrp="1"/>
          </p:cNvSpPr>
          <p:nvPr>
            <p:ph type="title"/>
          </p:nvPr>
        </p:nvSpPr>
        <p:spPr/>
        <p:txBody>
          <a:bodyPr/>
          <a:lstStyle/>
          <a:p>
            <a:r>
              <a:rPr lang="en-US" b="1">
                <a:latin typeface="Helvetica" pitchFamily="2" charset="0"/>
              </a:rPr>
              <a:t>Original Ethereum’s consensus Protocol (</a:t>
            </a:r>
            <a:r>
              <a:rPr lang="en-US" b="1" err="1">
                <a:latin typeface="Helvetica" pitchFamily="2" charset="0"/>
              </a:rPr>
              <a:t>PoW</a:t>
            </a:r>
            <a:r>
              <a:rPr lang="en-US" b="1">
                <a:latin typeface="Helvetica" pitchFamily="2" charset="0"/>
              </a:rPr>
              <a:t>) - </a:t>
            </a:r>
            <a:r>
              <a:rPr lang="en-US" b="1" err="1">
                <a:latin typeface="Helvetica" pitchFamily="2" charset="0"/>
              </a:rPr>
              <a:t>Ethash</a:t>
            </a:r>
            <a:endParaRPr lang="en-US" b="1">
              <a:latin typeface="Helvetica" pitchFamily="2" charset="0"/>
            </a:endParaRPr>
          </a:p>
        </p:txBody>
      </p:sp>
      <p:sp>
        <p:nvSpPr>
          <p:cNvPr id="16" name="Content Placeholder 15">
            <a:extLst>
              <a:ext uri="{FF2B5EF4-FFF2-40B4-BE49-F238E27FC236}">
                <a16:creationId xmlns:a16="http://schemas.microsoft.com/office/drawing/2014/main" id="{97C8B7ED-936C-6810-8496-C6386E366647}"/>
              </a:ext>
            </a:extLst>
          </p:cNvPr>
          <p:cNvSpPr>
            <a:spLocks noGrp="1"/>
          </p:cNvSpPr>
          <p:nvPr>
            <p:ph idx="1"/>
          </p:nvPr>
        </p:nvSpPr>
        <p:spPr>
          <a:xfrm>
            <a:off x="838200" y="1690688"/>
            <a:ext cx="10515600" cy="4112636"/>
          </a:xfrm>
        </p:spPr>
        <p:txBody>
          <a:bodyPr vert="horz" lIns="91440" tIns="45720" rIns="91440" bIns="45720" rtlCol="0" anchor="t">
            <a:normAutofit/>
          </a:bodyPr>
          <a:lstStyle/>
          <a:p>
            <a:r>
              <a:rPr lang="en-US" sz="2200">
                <a:latin typeface="Helvetica"/>
                <a:cs typeface="Helvetica"/>
              </a:rPr>
              <a:t>Miners compete to solve complex mathematical puzzles</a:t>
            </a:r>
            <a:endParaRPr lang="de-DE">
              <a:latin typeface="Helvetica"/>
              <a:cs typeface="Helvetica"/>
            </a:endParaRPr>
          </a:p>
          <a:p>
            <a:r>
              <a:rPr lang="en-US" sz="2200">
                <a:latin typeface="Helvetica"/>
                <a:cs typeface="Helvetica"/>
              </a:rPr>
              <a:t>Energy intensive, it requires a significant amount of computational power </a:t>
            </a:r>
            <a:r>
              <a:rPr lang="en-US" sz="2200">
                <a:latin typeface="Helvetica"/>
                <a:cs typeface="Helvetica"/>
                <a:sym typeface="Wingdings" pitchFamily="2" charset="2"/>
              </a:rPr>
              <a:t></a:t>
            </a:r>
            <a:r>
              <a:rPr lang="en-US" sz="2200">
                <a:latin typeface="Helvetica"/>
                <a:cs typeface="Helvetica"/>
              </a:rPr>
              <a:t> Electricity</a:t>
            </a:r>
          </a:p>
          <a:p>
            <a:r>
              <a:rPr lang="en-US" sz="2200">
                <a:latin typeface="Helvetica"/>
                <a:cs typeface="Helvetica"/>
              </a:rPr>
              <a:t>Security through difficulty, the difficulty of the puzzles prevents attacks but it also slows down the network</a:t>
            </a:r>
          </a:p>
          <a:p>
            <a:endParaRPr lang="en-US">
              <a:latin typeface="Helvetica" pitchFamily="2" charset="0"/>
              <a:cs typeface="Helvetica"/>
            </a:endParaRPr>
          </a:p>
        </p:txBody>
      </p:sp>
      <p:sp>
        <p:nvSpPr>
          <p:cNvPr id="5" name="Rectangle 4">
            <a:extLst>
              <a:ext uri="{FF2B5EF4-FFF2-40B4-BE49-F238E27FC236}">
                <a16:creationId xmlns:a16="http://schemas.microsoft.com/office/drawing/2014/main" id="{57244E43-B08F-578F-3E07-BCF5B3497CF9}"/>
              </a:ext>
            </a:extLst>
          </p:cNvPr>
          <p:cNvSpPr/>
          <p:nvPr/>
        </p:nvSpPr>
        <p:spPr>
          <a:xfrm>
            <a:off x="5353878" y="6347791"/>
            <a:ext cx="1736035" cy="25179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AC0A3509-E081-4243-345F-1A71AED51E13}"/>
              </a:ext>
            </a:extLst>
          </p:cNvPr>
          <p:cNvGrpSpPr/>
          <p:nvPr/>
        </p:nvGrpSpPr>
        <p:grpSpPr>
          <a:xfrm>
            <a:off x="115268" y="3941052"/>
            <a:ext cx="11961464" cy="2665938"/>
            <a:chOff x="115268" y="3941052"/>
            <a:chExt cx="11961464" cy="2665938"/>
          </a:xfrm>
        </p:grpSpPr>
        <p:pic>
          <p:nvPicPr>
            <p:cNvPr id="14" name="Graphic 13">
              <a:extLst>
                <a:ext uri="{FF2B5EF4-FFF2-40B4-BE49-F238E27FC236}">
                  <a16:creationId xmlns:a16="http://schemas.microsoft.com/office/drawing/2014/main" id="{A4CF2337-FF03-9BFC-D807-469A8D9C43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268" y="3941052"/>
              <a:ext cx="11961464" cy="2665938"/>
            </a:xfrm>
            <a:prstGeom prst="rect">
              <a:avLst/>
            </a:prstGeom>
          </p:spPr>
        </p:pic>
        <p:sp>
          <p:nvSpPr>
            <p:cNvPr id="15" name="Rectangle 14">
              <a:extLst>
                <a:ext uri="{FF2B5EF4-FFF2-40B4-BE49-F238E27FC236}">
                  <a16:creationId xmlns:a16="http://schemas.microsoft.com/office/drawing/2014/main" id="{A150B799-8DD5-539B-1168-08752F3CF413}"/>
                </a:ext>
              </a:extLst>
            </p:cNvPr>
            <p:cNvSpPr/>
            <p:nvPr/>
          </p:nvSpPr>
          <p:spPr>
            <a:xfrm>
              <a:off x="5353878" y="6347791"/>
              <a:ext cx="1564507" cy="25179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515401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4C119-23F6-AE73-7F60-491F92CA0A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E1F463-7F49-ABF7-FC12-EA953C12E576}"/>
              </a:ext>
            </a:extLst>
          </p:cNvPr>
          <p:cNvSpPr>
            <a:spLocks noGrp="1"/>
          </p:cNvSpPr>
          <p:nvPr>
            <p:ph type="title"/>
          </p:nvPr>
        </p:nvSpPr>
        <p:spPr/>
        <p:txBody>
          <a:bodyPr/>
          <a:lstStyle/>
          <a:p>
            <a:r>
              <a:rPr lang="en-US" b="1">
                <a:latin typeface="Helvetica" pitchFamily="2" charset="0"/>
              </a:rPr>
              <a:t>Original Ethereum’s consensus Protocol (</a:t>
            </a:r>
            <a:r>
              <a:rPr lang="en-US" b="1" err="1">
                <a:latin typeface="Helvetica" pitchFamily="2" charset="0"/>
              </a:rPr>
              <a:t>PoW</a:t>
            </a:r>
            <a:r>
              <a:rPr lang="en-US" b="1">
                <a:latin typeface="Helvetica" pitchFamily="2" charset="0"/>
              </a:rPr>
              <a:t>) - </a:t>
            </a:r>
            <a:r>
              <a:rPr lang="en-US" b="1" err="1">
                <a:latin typeface="Helvetica" pitchFamily="2" charset="0"/>
              </a:rPr>
              <a:t>Ethash</a:t>
            </a:r>
            <a:endParaRPr lang="en-US" b="1">
              <a:latin typeface="Helvetica" pitchFamily="2" charset="0"/>
            </a:endParaRPr>
          </a:p>
        </p:txBody>
      </p:sp>
      <p:sp>
        <p:nvSpPr>
          <p:cNvPr id="16" name="Content Placeholder 15">
            <a:extLst>
              <a:ext uri="{FF2B5EF4-FFF2-40B4-BE49-F238E27FC236}">
                <a16:creationId xmlns:a16="http://schemas.microsoft.com/office/drawing/2014/main" id="{EAE17964-1C24-91EC-48C3-B983A4FAABB6}"/>
              </a:ext>
            </a:extLst>
          </p:cNvPr>
          <p:cNvSpPr>
            <a:spLocks noGrp="1"/>
          </p:cNvSpPr>
          <p:nvPr>
            <p:ph idx="1"/>
          </p:nvPr>
        </p:nvSpPr>
        <p:spPr>
          <a:xfrm>
            <a:off x="838200" y="1690688"/>
            <a:ext cx="10515600" cy="4112636"/>
          </a:xfrm>
        </p:spPr>
        <p:txBody>
          <a:bodyPr vert="horz" lIns="91440" tIns="45720" rIns="91440" bIns="45720" rtlCol="0" anchor="t">
            <a:normAutofit/>
          </a:bodyPr>
          <a:lstStyle/>
          <a:p>
            <a:r>
              <a:rPr lang="en-US" sz="2200">
                <a:latin typeface="Helvetica"/>
                <a:cs typeface="Helvetica"/>
              </a:rPr>
              <a:t>Miners compete to solve complex mathematical puzzles</a:t>
            </a:r>
            <a:endParaRPr lang="de-DE">
              <a:latin typeface="Helvetica"/>
              <a:cs typeface="Helvetica"/>
            </a:endParaRPr>
          </a:p>
          <a:p>
            <a:r>
              <a:rPr lang="en-US" sz="2200">
                <a:latin typeface="Helvetica"/>
                <a:cs typeface="Helvetica"/>
              </a:rPr>
              <a:t>Energy intensive, it requires a significant amount of computational power </a:t>
            </a:r>
            <a:r>
              <a:rPr lang="en-US" sz="2200">
                <a:latin typeface="Helvetica"/>
                <a:cs typeface="Helvetica"/>
                <a:sym typeface="Wingdings" pitchFamily="2" charset="2"/>
              </a:rPr>
              <a:t></a:t>
            </a:r>
            <a:r>
              <a:rPr lang="en-US" sz="2200">
                <a:latin typeface="Helvetica"/>
                <a:cs typeface="Helvetica"/>
              </a:rPr>
              <a:t> Electricity</a:t>
            </a:r>
          </a:p>
          <a:p>
            <a:r>
              <a:rPr lang="en-US" sz="2200">
                <a:latin typeface="Helvetica"/>
                <a:cs typeface="Helvetica"/>
              </a:rPr>
              <a:t>Security through difficulty, the difficulty of the puzzles prevents attacks but it also slows down the network</a:t>
            </a:r>
          </a:p>
          <a:p>
            <a:endParaRPr lang="en-US">
              <a:latin typeface="Helvetica" pitchFamily="2" charset="0"/>
              <a:cs typeface="Helvetica"/>
            </a:endParaRPr>
          </a:p>
        </p:txBody>
      </p:sp>
      <p:sp>
        <p:nvSpPr>
          <p:cNvPr id="5" name="Rectangle 4">
            <a:extLst>
              <a:ext uri="{FF2B5EF4-FFF2-40B4-BE49-F238E27FC236}">
                <a16:creationId xmlns:a16="http://schemas.microsoft.com/office/drawing/2014/main" id="{4443AEB4-B72A-C7FD-4FA5-2F492D741371}"/>
              </a:ext>
            </a:extLst>
          </p:cNvPr>
          <p:cNvSpPr/>
          <p:nvPr/>
        </p:nvSpPr>
        <p:spPr>
          <a:xfrm>
            <a:off x="5353878" y="6347791"/>
            <a:ext cx="1736035" cy="25179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F01FC2E6-4E7E-2EAF-763F-D486C8C4D3B0}"/>
              </a:ext>
            </a:extLst>
          </p:cNvPr>
          <p:cNvGrpSpPr/>
          <p:nvPr/>
        </p:nvGrpSpPr>
        <p:grpSpPr>
          <a:xfrm>
            <a:off x="115268" y="3941052"/>
            <a:ext cx="11961464" cy="2665938"/>
            <a:chOff x="115268" y="3941052"/>
            <a:chExt cx="11961464" cy="2665938"/>
          </a:xfrm>
        </p:grpSpPr>
        <p:pic>
          <p:nvPicPr>
            <p:cNvPr id="14" name="Graphic 13">
              <a:extLst>
                <a:ext uri="{FF2B5EF4-FFF2-40B4-BE49-F238E27FC236}">
                  <a16:creationId xmlns:a16="http://schemas.microsoft.com/office/drawing/2014/main" id="{3B1475D1-5507-A2A0-1FBC-8594EE801B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268" y="3941052"/>
              <a:ext cx="11961464" cy="2665938"/>
            </a:xfrm>
            <a:prstGeom prst="rect">
              <a:avLst/>
            </a:prstGeom>
          </p:spPr>
        </p:pic>
        <p:sp>
          <p:nvSpPr>
            <p:cNvPr id="15" name="Rectangle 14">
              <a:extLst>
                <a:ext uri="{FF2B5EF4-FFF2-40B4-BE49-F238E27FC236}">
                  <a16:creationId xmlns:a16="http://schemas.microsoft.com/office/drawing/2014/main" id="{8A52B8E3-0BA8-9706-5C97-568AB15AB04D}"/>
                </a:ext>
              </a:extLst>
            </p:cNvPr>
            <p:cNvSpPr/>
            <p:nvPr/>
          </p:nvSpPr>
          <p:spPr>
            <a:xfrm>
              <a:off x="5353878" y="6347791"/>
              <a:ext cx="1564507" cy="25179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9AEE8AE-CA09-B6E8-F9B2-CEAC2A637CFF}"/>
                  </a:ext>
                </a:extLst>
              </p:cNvPr>
              <p:cNvSpPr txBox="1"/>
              <p:nvPr/>
            </p:nvSpPr>
            <p:spPr>
              <a:xfrm>
                <a:off x="4939749" y="6210554"/>
                <a:ext cx="2564292" cy="56464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fr-CH" sz="1400" b="0" i="0" smtClean="0">
                          <a:solidFill>
                            <a:schemeClr val="bg2">
                              <a:lumMod val="50000"/>
                            </a:schemeClr>
                          </a:solidFill>
                          <a:latin typeface="Cambria Math" panose="02040503050406030204" pitchFamily="18" charset="0"/>
                        </a:rPr>
                        <m:t>Mix</m:t>
                      </m:r>
                      <m:r>
                        <m:rPr>
                          <m:nor/>
                        </m:rPr>
                        <a:rPr lang="fr-CH" sz="1400" b="0" i="0" smtClean="0">
                          <a:solidFill>
                            <a:schemeClr val="bg2">
                              <a:lumMod val="50000"/>
                            </a:schemeClr>
                          </a:solidFill>
                          <a:latin typeface="Cambria Math" panose="02040503050406030204" pitchFamily="18" charset="0"/>
                        </a:rPr>
                        <m:t> </m:t>
                      </m:r>
                      <m:r>
                        <m:rPr>
                          <m:nor/>
                        </m:rPr>
                        <a:rPr lang="fr-CH" sz="1400" b="0" i="0" smtClean="0">
                          <a:solidFill>
                            <a:schemeClr val="bg2">
                              <a:lumMod val="50000"/>
                            </a:schemeClr>
                          </a:solidFill>
                          <a:latin typeface="Cambria Math" panose="02040503050406030204" pitchFamily="18" charset="0"/>
                        </a:rPr>
                        <m:t>Hash</m:t>
                      </m:r>
                      <m:r>
                        <a:rPr lang="fr-CH" sz="1400" b="0" i="1" smtClean="0">
                          <a:solidFill>
                            <a:schemeClr val="bg2">
                              <a:lumMod val="50000"/>
                            </a:schemeClr>
                          </a:solidFill>
                          <a:latin typeface="Cambria Math" panose="02040503050406030204" pitchFamily="18" charset="0"/>
                        </a:rPr>
                        <m:t>&lt;</m:t>
                      </m:r>
                      <m:f>
                        <m:fPr>
                          <m:ctrlPr>
                            <a:rPr lang="en-US" sz="1400" i="1" smtClean="0">
                              <a:solidFill>
                                <a:schemeClr val="bg2">
                                  <a:lumMod val="50000"/>
                                </a:schemeClr>
                              </a:solidFill>
                              <a:latin typeface="Cambria Math" panose="02040503050406030204" pitchFamily="18" charset="0"/>
                            </a:rPr>
                          </m:ctrlPr>
                        </m:fPr>
                        <m:num>
                          <m:sSup>
                            <m:sSupPr>
                              <m:ctrlPr>
                                <a:rPr lang="fr-CH" sz="1400" b="0" i="1" smtClean="0">
                                  <a:solidFill>
                                    <a:schemeClr val="bg2">
                                      <a:lumMod val="50000"/>
                                    </a:schemeClr>
                                  </a:solidFill>
                                  <a:latin typeface="Cambria Math" panose="02040503050406030204" pitchFamily="18" charset="0"/>
                                </a:rPr>
                              </m:ctrlPr>
                            </m:sSupPr>
                            <m:e>
                              <m:r>
                                <a:rPr lang="fr-CH" sz="1400" b="0" i="1" smtClean="0">
                                  <a:solidFill>
                                    <a:schemeClr val="bg2">
                                      <a:lumMod val="50000"/>
                                    </a:schemeClr>
                                  </a:solidFill>
                                  <a:latin typeface="Cambria Math" panose="02040503050406030204" pitchFamily="18" charset="0"/>
                                </a:rPr>
                                <m:t>2</m:t>
                              </m:r>
                            </m:e>
                            <m:sup>
                              <m:r>
                                <a:rPr lang="fr-CH" sz="1400" b="0" i="1" smtClean="0">
                                  <a:solidFill>
                                    <a:schemeClr val="bg2">
                                      <a:lumMod val="50000"/>
                                    </a:schemeClr>
                                  </a:solidFill>
                                  <a:latin typeface="Cambria Math" panose="02040503050406030204" pitchFamily="18" charset="0"/>
                                </a:rPr>
                                <m:t>256</m:t>
                              </m:r>
                            </m:sup>
                          </m:sSup>
                          <m:r>
                            <a:rPr lang="fr-CH" sz="1400" b="0" i="1" smtClean="0">
                              <a:solidFill>
                                <a:schemeClr val="bg2">
                                  <a:lumMod val="50000"/>
                                </a:schemeClr>
                              </a:solidFill>
                              <a:latin typeface="Cambria Math" panose="02040503050406030204" pitchFamily="18" charset="0"/>
                            </a:rPr>
                            <m:t>−1</m:t>
                          </m:r>
                        </m:num>
                        <m:den>
                          <m:r>
                            <m:rPr>
                              <m:nor/>
                            </m:rPr>
                            <a:rPr lang="fr-CH" sz="1400" b="0" i="0" smtClean="0">
                              <a:solidFill>
                                <a:schemeClr val="bg2">
                                  <a:lumMod val="50000"/>
                                </a:schemeClr>
                              </a:solidFill>
                              <a:latin typeface="Cambria Math" panose="02040503050406030204" pitchFamily="18" charset="0"/>
                            </a:rPr>
                            <m:t>Difficulty</m:t>
                          </m:r>
                        </m:den>
                      </m:f>
                      <m:r>
                        <a:rPr lang="fr-CH" sz="1400" b="0" i="1" smtClean="0">
                          <a:solidFill>
                            <a:schemeClr val="bg2">
                              <a:lumMod val="50000"/>
                            </a:schemeClr>
                          </a:solidFill>
                          <a:latin typeface="Cambria Math" panose="02040503050406030204" pitchFamily="18" charset="0"/>
                        </a:rPr>
                        <m:t>=</m:t>
                      </m:r>
                      <m:r>
                        <m:rPr>
                          <m:nor/>
                        </m:rPr>
                        <a:rPr lang="fr-CH" sz="1400">
                          <a:solidFill>
                            <a:schemeClr val="bg2">
                              <a:lumMod val="50000"/>
                            </a:schemeClr>
                          </a:solidFill>
                          <a:latin typeface="Cambria Math" panose="02040503050406030204" pitchFamily="18" charset="0"/>
                        </a:rPr>
                        <m:t>targe</m:t>
                      </m:r>
                      <m:r>
                        <m:rPr>
                          <m:nor/>
                        </m:rPr>
                        <a:rPr lang="fr-CH" sz="1400" b="0" i="0" smtClean="0">
                          <a:solidFill>
                            <a:schemeClr val="bg2">
                              <a:lumMod val="50000"/>
                            </a:schemeClr>
                          </a:solidFill>
                          <a:latin typeface="Cambria Math" panose="02040503050406030204" pitchFamily="18" charset="0"/>
                        </a:rPr>
                        <m:t>t</m:t>
                      </m:r>
                    </m:oMath>
                  </m:oMathPara>
                </a14:m>
                <a:endParaRPr lang="en-US" sz="1400">
                  <a:solidFill>
                    <a:schemeClr val="bg2">
                      <a:lumMod val="50000"/>
                    </a:schemeClr>
                  </a:solidFill>
                </a:endParaRPr>
              </a:p>
            </p:txBody>
          </p:sp>
        </mc:Choice>
        <mc:Fallback xmlns="">
          <p:sp>
            <p:nvSpPr>
              <p:cNvPr id="6" name="TextBox 5">
                <a:extLst>
                  <a:ext uri="{FF2B5EF4-FFF2-40B4-BE49-F238E27FC236}">
                    <a16:creationId xmlns:a16="http://schemas.microsoft.com/office/drawing/2014/main" id="{D9AEE8AE-CA09-B6E8-F9B2-CEAC2A637CFF}"/>
                  </a:ext>
                </a:extLst>
              </p:cNvPr>
              <p:cNvSpPr txBox="1">
                <a:spLocks noRot="1" noChangeAspect="1" noMove="1" noResize="1" noEditPoints="1" noAdjustHandles="1" noChangeArrowheads="1" noChangeShapeType="1" noTextEdit="1"/>
              </p:cNvSpPr>
              <p:nvPr/>
            </p:nvSpPr>
            <p:spPr>
              <a:xfrm>
                <a:off x="4939749" y="6210554"/>
                <a:ext cx="2564292" cy="564642"/>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032976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4E080C-34F9-3B74-02C5-DCFC34DA9A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DB637D-071B-3CB3-9229-BB3EE8578360}"/>
              </a:ext>
            </a:extLst>
          </p:cNvPr>
          <p:cNvSpPr>
            <a:spLocks noGrp="1"/>
          </p:cNvSpPr>
          <p:nvPr>
            <p:ph type="title"/>
          </p:nvPr>
        </p:nvSpPr>
        <p:spPr/>
        <p:txBody>
          <a:bodyPr/>
          <a:lstStyle/>
          <a:p>
            <a:r>
              <a:rPr lang="en-US" b="1">
                <a:latin typeface="Helvetica" pitchFamily="2" charset="0"/>
              </a:rPr>
              <a:t>Ethereum 2.0, transition to Proof of Stake (</a:t>
            </a:r>
            <a:r>
              <a:rPr lang="en-US" b="1" err="1">
                <a:latin typeface="Helvetica" pitchFamily="2" charset="0"/>
              </a:rPr>
              <a:t>PoS</a:t>
            </a:r>
            <a:r>
              <a:rPr lang="en-US" b="1">
                <a:latin typeface="Helvetica" pitchFamily="2" charset="0"/>
              </a:rPr>
              <a:t>)</a:t>
            </a:r>
          </a:p>
        </p:txBody>
      </p:sp>
      <p:sp>
        <p:nvSpPr>
          <p:cNvPr id="16" name="Content Placeholder 15">
            <a:extLst>
              <a:ext uri="{FF2B5EF4-FFF2-40B4-BE49-F238E27FC236}">
                <a16:creationId xmlns:a16="http://schemas.microsoft.com/office/drawing/2014/main" id="{540BD496-F394-2C53-6E13-C8D750608B4C}"/>
              </a:ext>
            </a:extLst>
          </p:cNvPr>
          <p:cNvSpPr>
            <a:spLocks noGrp="1"/>
          </p:cNvSpPr>
          <p:nvPr>
            <p:ph idx="1"/>
          </p:nvPr>
        </p:nvSpPr>
        <p:spPr>
          <a:xfrm>
            <a:off x="838200" y="2064327"/>
            <a:ext cx="10515600" cy="4112636"/>
          </a:xfrm>
        </p:spPr>
        <p:txBody>
          <a:bodyPr vert="horz" lIns="91440" tIns="45720" rIns="91440" bIns="45720" rtlCol="0" anchor="t">
            <a:normAutofit lnSpcReduction="10000"/>
          </a:bodyPr>
          <a:lstStyle/>
          <a:p>
            <a:r>
              <a:rPr lang="en-US" sz="2200">
                <a:latin typeface="Helvetica"/>
                <a:cs typeface="Helvetica"/>
                <a:sym typeface="Wingdings" pitchFamily="2" charset="2"/>
              </a:rPr>
              <a:t>Validator stake 32 ETH into a smart contract and must run:</a:t>
            </a:r>
            <a:endParaRPr lang="en-US" sz="2200">
              <a:latin typeface="Helvetica"/>
              <a:cs typeface="Helvetica"/>
            </a:endParaRPr>
          </a:p>
          <a:p>
            <a:pPr lvl="1"/>
            <a:r>
              <a:rPr lang="en-US" sz="1600">
                <a:latin typeface="Helvetica"/>
                <a:cs typeface="Helvetica"/>
                <a:sym typeface="Wingdings" pitchFamily="2" charset="2"/>
              </a:rPr>
              <a:t>An execution client</a:t>
            </a:r>
            <a:endParaRPr lang="en-US" sz="1600">
              <a:latin typeface="Helvetica"/>
              <a:cs typeface="Helvetica"/>
            </a:endParaRPr>
          </a:p>
          <a:p>
            <a:pPr lvl="1"/>
            <a:r>
              <a:rPr lang="en-US" sz="1600">
                <a:latin typeface="Helvetica"/>
                <a:cs typeface="Helvetica"/>
                <a:sym typeface="Wingdings" pitchFamily="2" charset="2"/>
              </a:rPr>
              <a:t>A consensus client</a:t>
            </a:r>
            <a:endParaRPr lang="en-US" sz="1600">
              <a:latin typeface="Helvetica"/>
              <a:cs typeface="Helvetica"/>
            </a:endParaRPr>
          </a:p>
          <a:p>
            <a:pPr lvl="1"/>
            <a:r>
              <a:rPr lang="en-US" sz="1600">
                <a:latin typeface="Helvetica"/>
                <a:cs typeface="Helvetica"/>
                <a:sym typeface="Wingdings" pitchFamily="2" charset="2"/>
              </a:rPr>
              <a:t>A validator client</a:t>
            </a:r>
            <a:endParaRPr lang="en-US" sz="1600">
              <a:latin typeface="Helvetica"/>
              <a:cs typeface="Helvetica"/>
            </a:endParaRPr>
          </a:p>
          <a:p>
            <a:r>
              <a:rPr lang="en-US" sz="2200">
                <a:latin typeface="Helvetica"/>
                <a:cs typeface="Helvetica"/>
                <a:sym typeface="Wingdings" pitchFamily="2" charset="2"/>
              </a:rPr>
              <a:t>The validator will be responsible for checking that the new blocks which propagate over the network are valid</a:t>
            </a:r>
            <a:endParaRPr lang="en-US" sz="2200">
              <a:latin typeface="Helvetica"/>
              <a:cs typeface="Helvetica"/>
            </a:endParaRPr>
          </a:p>
          <a:p>
            <a:r>
              <a:rPr lang="en-US" sz="2200">
                <a:latin typeface="Helvetica"/>
                <a:cs typeface="Helvetica"/>
                <a:sym typeface="Wingdings" pitchFamily="2" charset="2"/>
              </a:rPr>
              <a:t>If they try to fool the network, some or all their staked ETH can be destroyed (slashing)</a:t>
            </a:r>
            <a:endParaRPr lang="en-US" sz="2200">
              <a:latin typeface="Helvetica"/>
              <a:cs typeface="Helvetica"/>
            </a:endParaRPr>
          </a:p>
          <a:p>
            <a:r>
              <a:rPr lang="de-DE" sz="2200" err="1">
                <a:latin typeface="Helvetica"/>
                <a:cs typeface="Helvetica"/>
              </a:rPr>
              <a:t>Validators</a:t>
            </a:r>
            <a:r>
              <a:rPr lang="de-DE" sz="2200">
                <a:latin typeface="Helvetica"/>
                <a:cs typeface="Helvetica"/>
              </a:rPr>
              <a:t> </a:t>
            </a:r>
            <a:r>
              <a:rPr lang="de-DE" sz="2200" err="1">
                <a:latin typeface="Helvetica"/>
                <a:cs typeface="Helvetica"/>
              </a:rPr>
              <a:t>are</a:t>
            </a:r>
            <a:r>
              <a:rPr lang="de-DE" sz="2200">
                <a:latin typeface="Helvetica"/>
                <a:cs typeface="Helvetica"/>
              </a:rPr>
              <a:t> </a:t>
            </a:r>
            <a:r>
              <a:rPr lang="de-DE" sz="2200" err="1">
                <a:latin typeface="Helvetica"/>
                <a:cs typeface="Helvetica"/>
              </a:rPr>
              <a:t>chosen</a:t>
            </a:r>
            <a:r>
              <a:rPr lang="de-DE" sz="2200">
                <a:latin typeface="Helvetica"/>
                <a:cs typeface="Helvetica"/>
              </a:rPr>
              <a:t> </a:t>
            </a:r>
            <a:r>
              <a:rPr lang="de-DE" sz="2200" err="1">
                <a:latin typeface="Helvetica"/>
                <a:cs typeface="Helvetica"/>
              </a:rPr>
              <a:t>randomly</a:t>
            </a:r>
            <a:r>
              <a:rPr lang="de-DE" sz="2200">
                <a:latin typeface="Helvetica"/>
                <a:cs typeface="Helvetica"/>
              </a:rPr>
              <a:t> (RANDAO) </a:t>
            </a:r>
            <a:r>
              <a:rPr lang="de-DE" sz="2200" err="1">
                <a:latin typeface="Helvetica"/>
                <a:cs typeface="Helvetica"/>
              </a:rPr>
              <a:t>to</a:t>
            </a:r>
            <a:r>
              <a:rPr lang="de-DE" sz="2200">
                <a:latin typeface="Helvetica"/>
                <a:cs typeface="Helvetica"/>
              </a:rPr>
              <a:t> </a:t>
            </a:r>
            <a:r>
              <a:rPr lang="de-DE" sz="2200" err="1">
                <a:latin typeface="Helvetica"/>
                <a:cs typeface="Helvetica"/>
              </a:rPr>
              <a:t>propose</a:t>
            </a:r>
            <a:r>
              <a:rPr lang="de-DE" sz="2200">
                <a:latin typeface="Helvetica"/>
                <a:cs typeface="Helvetica"/>
              </a:rPr>
              <a:t> </a:t>
            </a:r>
            <a:r>
              <a:rPr lang="de-DE" sz="2200" err="1">
                <a:latin typeface="Helvetica"/>
                <a:cs typeface="Helvetica"/>
              </a:rPr>
              <a:t>new</a:t>
            </a:r>
            <a:r>
              <a:rPr lang="de-DE" sz="2200">
                <a:latin typeface="Helvetica"/>
                <a:cs typeface="Helvetica"/>
              </a:rPr>
              <a:t> </a:t>
            </a:r>
            <a:r>
              <a:rPr lang="de-DE" sz="2200" err="1">
                <a:latin typeface="Helvetica"/>
                <a:cs typeface="Helvetica"/>
              </a:rPr>
              <a:t>blocks</a:t>
            </a:r>
            <a:endParaRPr lang="de-DE" sz="2200">
              <a:latin typeface="Helvetica"/>
              <a:cs typeface="Helvetica"/>
            </a:endParaRPr>
          </a:p>
          <a:p>
            <a:r>
              <a:rPr lang="de-DE" sz="2200" err="1">
                <a:latin typeface="Helvetica"/>
                <a:ea typeface="+mn-lt"/>
                <a:cs typeface="+mn-lt"/>
              </a:rPr>
              <a:t>more</a:t>
            </a:r>
            <a:r>
              <a:rPr lang="de-DE" sz="2200">
                <a:latin typeface="Helvetica"/>
                <a:ea typeface="+mn-lt"/>
                <a:cs typeface="+mn-lt"/>
              </a:rPr>
              <a:t> </a:t>
            </a:r>
            <a:r>
              <a:rPr lang="de-DE" sz="2200" err="1">
                <a:latin typeface="Helvetica"/>
                <a:ea typeface="+mn-lt"/>
                <a:cs typeface="+mn-lt"/>
              </a:rPr>
              <a:t>energy-efficient</a:t>
            </a:r>
            <a:r>
              <a:rPr lang="de-DE" sz="2200">
                <a:latin typeface="Helvetica"/>
                <a:ea typeface="+mn-lt"/>
                <a:cs typeface="+mn-lt"/>
              </a:rPr>
              <a:t>, </a:t>
            </a:r>
            <a:r>
              <a:rPr lang="de-DE" sz="2200" err="1">
                <a:latin typeface="Helvetica"/>
                <a:ea typeface="+mn-lt"/>
                <a:cs typeface="+mn-lt"/>
              </a:rPr>
              <a:t>relying</a:t>
            </a:r>
            <a:r>
              <a:rPr lang="de-DE" sz="2200">
                <a:latin typeface="Helvetica"/>
                <a:ea typeface="+mn-lt"/>
                <a:cs typeface="+mn-lt"/>
              </a:rPr>
              <a:t> on </a:t>
            </a:r>
            <a:r>
              <a:rPr lang="de-DE" sz="2200" err="1">
                <a:latin typeface="Helvetica"/>
                <a:ea typeface="+mn-lt"/>
                <a:cs typeface="+mn-lt"/>
              </a:rPr>
              <a:t>the</a:t>
            </a:r>
            <a:r>
              <a:rPr lang="de-DE" sz="2200">
                <a:latin typeface="Helvetica"/>
                <a:ea typeface="+mn-lt"/>
                <a:cs typeface="+mn-lt"/>
              </a:rPr>
              <a:t> </a:t>
            </a:r>
            <a:r>
              <a:rPr lang="de-DE" sz="2200" err="1">
                <a:latin typeface="Helvetica"/>
                <a:ea typeface="+mn-lt"/>
                <a:cs typeface="+mn-lt"/>
              </a:rPr>
              <a:t>financial</a:t>
            </a:r>
            <a:r>
              <a:rPr lang="de-DE" sz="2200">
                <a:latin typeface="Helvetica"/>
                <a:ea typeface="+mn-lt"/>
                <a:cs typeface="+mn-lt"/>
              </a:rPr>
              <a:t> stake </a:t>
            </a:r>
            <a:r>
              <a:rPr lang="de-DE" sz="2200" err="1">
                <a:latin typeface="Helvetica"/>
                <a:ea typeface="+mn-lt"/>
                <a:cs typeface="+mn-lt"/>
              </a:rPr>
              <a:t>of</a:t>
            </a:r>
            <a:r>
              <a:rPr lang="de-DE" sz="2200">
                <a:latin typeface="Helvetica"/>
                <a:ea typeface="+mn-lt"/>
                <a:cs typeface="+mn-lt"/>
              </a:rPr>
              <a:t> </a:t>
            </a:r>
            <a:r>
              <a:rPr lang="de-DE" sz="2200" err="1">
                <a:latin typeface="Helvetica"/>
                <a:ea typeface="+mn-lt"/>
                <a:cs typeface="+mn-lt"/>
              </a:rPr>
              <a:t>validators</a:t>
            </a:r>
            <a:endParaRPr lang="de-DE" sz="2200">
              <a:latin typeface="Helvetica"/>
              <a:ea typeface="+mn-lt"/>
              <a:cs typeface="Helvetica"/>
            </a:endParaRPr>
          </a:p>
          <a:p>
            <a:endParaRPr lang="en-US">
              <a:latin typeface="Helvetica" pitchFamily="2" charset="0"/>
              <a:ea typeface="+mn-lt"/>
              <a:cs typeface="Helvetica"/>
            </a:endParaRPr>
          </a:p>
          <a:p>
            <a:pPr marL="0" indent="0">
              <a:buNone/>
            </a:pPr>
            <a:r>
              <a:rPr lang="en-US" sz="1200">
                <a:ea typeface="+mn-lt"/>
                <a:cs typeface="+mn-lt"/>
                <a:hlinkClick r:id="rId3"/>
              </a:rPr>
              <a:t>https://ethereum.org/en/developers/docs/consensus-mechanisms/pos/</a:t>
            </a:r>
            <a:endParaRPr lang="en-US" sz="1200">
              <a:latin typeface="Helvetica" pitchFamily="2" charset="0"/>
              <a:ea typeface="+mn-lt"/>
              <a:cs typeface="Helvetica"/>
            </a:endParaRPr>
          </a:p>
          <a:p>
            <a:pPr marL="0" indent="0">
              <a:buNone/>
            </a:pPr>
            <a:endParaRPr lang="en-US">
              <a:latin typeface="Aptos"/>
              <a:cs typeface="Helvetica"/>
            </a:endParaRPr>
          </a:p>
        </p:txBody>
      </p:sp>
    </p:spTree>
    <p:extLst>
      <p:ext uri="{BB962C8B-B14F-4D97-AF65-F5344CB8AC3E}">
        <p14:creationId xmlns:p14="http://schemas.microsoft.com/office/powerpoint/2010/main" val="13403350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69A50-E5D2-39C1-EA4B-3AD535128D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573BDC-7B8A-68CA-91D4-3AA239297FC1}"/>
              </a:ext>
            </a:extLst>
          </p:cNvPr>
          <p:cNvSpPr>
            <a:spLocks noGrp="1"/>
          </p:cNvSpPr>
          <p:nvPr>
            <p:ph type="title"/>
          </p:nvPr>
        </p:nvSpPr>
        <p:spPr/>
        <p:txBody>
          <a:bodyPr/>
          <a:lstStyle/>
          <a:p>
            <a:r>
              <a:rPr lang="en-US" b="1">
                <a:latin typeface="Helvetica" pitchFamily="2" charset="0"/>
              </a:rPr>
              <a:t>Can the blockchain fork with </a:t>
            </a:r>
            <a:r>
              <a:rPr lang="en-US" b="1" err="1">
                <a:latin typeface="Helvetica" pitchFamily="2" charset="0"/>
              </a:rPr>
              <a:t>PoS</a:t>
            </a:r>
            <a:r>
              <a:rPr lang="en-US" b="1">
                <a:latin typeface="Helvetica" pitchFamily="2" charset="0"/>
              </a:rPr>
              <a:t> ?</a:t>
            </a:r>
          </a:p>
        </p:txBody>
      </p:sp>
      <p:sp>
        <p:nvSpPr>
          <p:cNvPr id="16" name="Content Placeholder 15">
            <a:extLst>
              <a:ext uri="{FF2B5EF4-FFF2-40B4-BE49-F238E27FC236}">
                <a16:creationId xmlns:a16="http://schemas.microsoft.com/office/drawing/2014/main" id="{63200081-DA52-C667-0755-78FE3B1B0CE4}"/>
              </a:ext>
            </a:extLst>
          </p:cNvPr>
          <p:cNvSpPr>
            <a:spLocks noGrp="1"/>
          </p:cNvSpPr>
          <p:nvPr>
            <p:ph idx="1"/>
          </p:nvPr>
        </p:nvSpPr>
        <p:spPr>
          <a:xfrm>
            <a:off x="838200" y="2064327"/>
            <a:ext cx="10515600" cy="4112636"/>
          </a:xfrm>
        </p:spPr>
        <p:txBody>
          <a:bodyPr vert="horz" lIns="91440" tIns="45720" rIns="91440" bIns="45720" rtlCol="0" anchor="t">
            <a:normAutofit/>
          </a:bodyPr>
          <a:lstStyle/>
          <a:p>
            <a:r>
              <a:rPr lang="en-US" sz="2000" b="1">
                <a:solidFill>
                  <a:srgbClr val="0E0E0E"/>
                </a:solidFill>
                <a:effectLst/>
                <a:latin typeface="Helvetica" pitchFamily="2" charset="0"/>
              </a:rPr>
              <a:t>Temporary network partitions</a:t>
            </a:r>
            <a:br>
              <a:rPr lang="en-US" sz="2000" b="1">
                <a:solidFill>
                  <a:srgbClr val="0E0E0E"/>
                </a:solidFill>
                <a:latin typeface="Helvetica" pitchFamily="2" charset="0"/>
              </a:rPr>
            </a:br>
            <a:r>
              <a:rPr lang="en-US" sz="2000">
                <a:solidFill>
                  <a:srgbClr val="0E0E0E"/>
                </a:solidFill>
                <a:effectLst/>
                <a:latin typeface="Helvetica" pitchFamily="2" charset="0"/>
              </a:rPr>
              <a:t>When different validators (</a:t>
            </a:r>
            <a:r>
              <a:rPr lang="en-US" sz="2000" err="1">
                <a:solidFill>
                  <a:srgbClr val="0E0E0E"/>
                </a:solidFill>
                <a:effectLst/>
                <a:latin typeface="Helvetica" pitchFamily="2" charset="0"/>
              </a:rPr>
              <a:t>stakers</a:t>
            </a:r>
            <a:r>
              <a:rPr lang="en-US" sz="2000">
                <a:solidFill>
                  <a:srgbClr val="0E0E0E"/>
                </a:solidFill>
                <a:effectLst/>
                <a:latin typeface="Helvetica" pitchFamily="2" charset="0"/>
              </a:rPr>
              <a:t>) are isolated due to network issues, they might create blocks simultaneously, causing a fork. Once the network reconnects, the chain will converge to one version, typically the longest chain or the one with the most accumulated stake.</a:t>
            </a:r>
          </a:p>
          <a:p>
            <a:r>
              <a:rPr lang="en-US" sz="2000" b="1">
                <a:solidFill>
                  <a:srgbClr val="0E0E0E"/>
                </a:solidFill>
                <a:effectLst/>
                <a:latin typeface="Helvetica" pitchFamily="2" charset="0"/>
              </a:rPr>
              <a:t>Validator misbehavior</a:t>
            </a:r>
            <a:br>
              <a:rPr lang="en-US" sz="2000" b="1">
                <a:solidFill>
                  <a:srgbClr val="0E0E0E"/>
                </a:solidFill>
                <a:latin typeface="Helvetica" pitchFamily="2" charset="0"/>
              </a:rPr>
            </a:br>
            <a:r>
              <a:rPr lang="en-US" sz="2000">
                <a:solidFill>
                  <a:srgbClr val="0E0E0E"/>
                </a:solidFill>
                <a:effectLst/>
                <a:latin typeface="Helvetica" pitchFamily="2" charset="0"/>
              </a:rPr>
              <a:t>If some validators propose conflicting blocks (double-signing), this can create a fork. However, </a:t>
            </a:r>
            <a:r>
              <a:rPr lang="en-US" sz="2000" err="1">
                <a:solidFill>
                  <a:srgbClr val="0E0E0E"/>
                </a:solidFill>
                <a:effectLst/>
                <a:latin typeface="Helvetica" pitchFamily="2" charset="0"/>
              </a:rPr>
              <a:t>PoS</a:t>
            </a:r>
            <a:r>
              <a:rPr lang="en-US" sz="2000">
                <a:solidFill>
                  <a:srgbClr val="0E0E0E"/>
                </a:solidFill>
                <a:effectLst/>
                <a:latin typeface="Helvetica" pitchFamily="2" charset="0"/>
              </a:rPr>
              <a:t> chains typically have mechanisms (like </a:t>
            </a:r>
            <a:r>
              <a:rPr lang="en-US" sz="2000" b="1">
                <a:solidFill>
                  <a:srgbClr val="0E0E0E"/>
                </a:solidFill>
                <a:effectLst/>
                <a:latin typeface="Helvetica" pitchFamily="2" charset="0"/>
              </a:rPr>
              <a:t>slashing</a:t>
            </a:r>
            <a:r>
              <a:rPr lang="en-US" sz="2000">
                <a:solidFill>
                  <a:srgbClr val="0E0E0E"/>
                </a:solidFill>
                <a:effectLst/>
                <a:latin typeface="Helvetica" pitchFamily="2" charset="0"/>
              </a:rPr>
              <a:t>) to punish validators for such misbehavior, discouraging it.</a:t>
            </a:r>
          </a:p>
          <a:p>
            <a:r>
              <a:rPr lang="en-US" sz="2000" b="1">
                <a:solidFill>
                  <a:srgbClr val="0E0E0E"/>
                </a:solidFill>
                <a:effectLst/>
                <a:latin typeface="Helvetica" pitchFamily="2" charset="0"/>
              </a:rPr>
              <a:t>Upgrades or governance changes</a:t>
            </a:r>
            <a:br>
              <a:rPr lang="en-US" sz="2000" b="1">
                <a:solidFill>
                  <a:srgbClr val="0E0E0E"/>
                </a:solidFill>
                <a:latin typeface="Helvetica" pitchFamily="2" charset="0"/>
              </a:rPr>
            </a:br>
            <a:r>
              <a:rPr lang="en-US" sz="2000">
                <a:solidFill>
                  <a:srgbClr val="0E0E0E"/>
                </a:solidFill>
                <a:effectLst/>
                <a:latin typeface="Helvetica" pitchFamily="2" charset="0"/>
              </a:rPr>
              <a:t>Some forks may occur intentionally as part of a chain upgrade, where the community decides to change consensus rules or make protocol improvements. These are called </a:t>
            </a:r>
            <a:r>
              <a:rPr lang="en-US" sz="2000" b="1">
                <a:solidFill>
                  <a:srgbClr val="0E0E0E"/>
                </a:solidFill>
                <a:effectLst/>
                <a:latin typeface="Helvetica" pitchFamily="2" charset="0"/>
              </a:rPr>
              <a:t>hard forks</a:t>
            </a:r>
            <a:r>
              <a:rPr lang="en-US" sz="2000">
                <a:solidFill>
                  <a:srgbClr val="0E0E0E"/>
                </a:solidFill>
                <a:effectLst/>
                <a:latin typeface="Helvetica" pitchFamily="2" charset="0"/>
              </a:rPr>
              <a:t>.</a:t>
            </a:r>
          </a:p>
        </p:txBody>
      </p:sp>
    </p:spTree>
    <p:extLst>
      <p:ext uri="{BB962C8B-B14F-4D97-AF65-F5344CB8AC3E}">
        <p14:creationId xmlns:p14="http://schemas.microsoft.com/office/powerpoint/2010/main" val="16611524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B38BA-3152-77F4-09D5-3D51907C01CD}"/>
              </a:ext>
            </a:extLst>
          </p:cNvPr>
          <p:cNvSpPr>
            <a:spLocks noGrp="1"/>
          </p:cNvSpPr>
          <p:nvPr>
            <p:ph type="title"/>
          </p:nvPr>
        </p:nvSpPr>
        <p:spPr/>
        <p:txBody>
          <a:bodyPr/>
          <a:lstStyle/>
          <a:p>
            <a:r>
              <a:rPr lang="en-US" b="1">
                <a:latin typeface="Helvetica" pitchFamily="2" charset="0"/>
              </a:rPr>
              <a:t>Main concepts of Ethereum</a:t>
            </a:r>
          </a:p>
        </p:txBody>
      </p:sp>
      <p:sp>
        <p:nvSpPr>
          <p:cNvPr id="3" name="Content Placeholder 2">
            <a:extLst>
              <a:ext uri="{FF2B5EF4-FFF2-40B4-BE49-F238E27FC236}">
                <a16:creationId xmlns:a16="http://schemas.microsoft.com/office/drawing/2014/main" id="{FBCD097F-6676-5CD3-1FC6-54CB94AF0BE2}"/>
              </a:ext>
            </a:extLst>
          </p:cNvPr>
          <p:cNvSpPr>
            <a:spLocks noGrp="1"/>
          </p:cNvSpPr>
          <p:nvPr>
            <p:ph idx="1"/>
          </p:nvPr>
        </p:nvSpPr>
        <p:spPr>
          <a:xfrm>
            <a:off x="838200" y="1834138"/>
            <a:ext cx="10515600" cy="4351338"/>
          </a:xfrm>
        </p:spPr>
        <p:txBody>
          <a:bodyPr vert="horz" lIns="91440" tIns="45720" rIns="91440" bIns="45720" rtlCol="0" anchor="t">
            <a:normAutofit/>
          </a:bodyPr>
          <a:lstStyle/>
          <a:p>
            <a:r>
              <a:rPr lang="en-US" sz="2200" b="1">
                <a:latin typeface="Helvetica"/>
                <a:cs typeface="Helvetica"/>
              </a:rPr>
              <a:t>Ether coin (ETH)</a:t>
            </a:r>
            <a:br>
              <a:rPr lang="en-US">
                <a:latin typeface="Helvetica" pitchFamily="2" charset="0"/>
              </a:rPr>
            </a:br>
            <a:r>
              <a:rPr lang="en-US" sz="1600">
                <a:solidFill>
                  <a:srgbClr val="0E0E0E"/>
                </a:solidFill>
                <a:effectLst/>
                <a:latin typeface="Helvetica"/>
                <a:cs typeface="Helvetica"/>
              </a:rPr>
              <a:t>The native cryptocurrency of the Ethereum network, used to pay for transactions and computational services on the network. It serves both as a store of value and a medium of exchange within Ethereum.</a:t>
            </a:r>
            <a:endParaRPr lang="en-US" sz="1600">
              <a:latin typeface="Helvetica"/>
              <a:cs typeface="Helvetica"/>
            </a:endParaRPr>
          </a:p>
          <a:p>
            <a:r>
              <a:rPr lang="en-US" sz="2200" b="1">
                <a:latin typeface="Helvetica"/>
                <a:cs typeface="Helvetica"/>
              </a:rPr>
              <a:t>Ethereum blockchain</a:t>
            </a:r>
            <a:br>
              <a:rPr lang="en-US">
                <a:latin typeface="Helvetica" pitchFamily="2" charset="0"/>
              </a:rPr>
            </a:br>
            <a:r>
              <a:rPr lang="en-US" sz="1600">
                <a:solidFill>
                  <a:srgbClr val="0E0E0E"/>
                </a:solidFill>
                <a:latin typeface="Helvetica"/>
                <a:cs typeface="Helvetica"/>
              </a:rPr>
              <a:t>A distributed ledger that stores all the transactions and smart contract interactions on the Ethereum network. It is a decentralized, immutable database that keeps track of every operation.</a:t>
            </a:r>
            <a:endParaRPr lang="en-US" sz="1600">
              <a:latin typeface="Helvetica"/>
              <a:cs typeface="Helvetica"/>
            </a:endParaRPr>
          </a:p>
          <a:p>
            <a:r>
              <a:rPr lang="en-US" sz="2200" b="1">
                <a:solidFill>
                  <a:srgbClr val="121212"/>
                </a:solidFill>
                <a:latin typeface="Helvetica"/>
                <a:ea typeface="+mn-lt"/>
                <a:cs typeface="+mn-lt"/>
              </a:rPr>
              <a:t>Ethereum Virtual Machine </a:t>
            </a:r>
            <a:r>
              <a:rPr lang="en-US" sz="2200" b="1">
                <a:solidFill>
                  <a:srgbClr val="121212"/>
                </a:solidFill>
                <a:latin typeface="Helvetica"/>
                <a:cs typeface="Helvetica"/>
              </a:rPr>
              <a:t>(</a:t>
            </a:r>
            <a:r>
              <a:rPr lang="en-US" sz="2200" b="1">
                <a:latin typeface="Helvetica"/>
                <a:cs typeface="Helvetica"/>
              </a:rPr>
              <a:t>EVM)</a:t>
            </a:r>
            <a:br>
              <a:rPr lang="en-US" sz="2200" b="1">
                <a:latin typeface="Helvetica" pitchFamily="2" charset="0"/>
              </a:rPr>
            </a:br>
            <a:r>
              <a:rPr lang="en-US" sz="1600">
                <a:solidFill>
                  <a:srgbClr val="0E0E0E"/>
                </a:solidFill>
                <a:effectLst/>
                <a:latin typeface="Helvetica"/>
                <a:cs typeface="Helvetica"/>
              </a:rPr>
              <a:t>The runtime environment that executes smart contracts. It operates as a decentralized computer. The EVM is isolated from the network, meaning smart contract code can run without affecting the Ethereum blockchain’s state.</a:t>
            </a:r>
            <a:endParaRPr lang="en-US" sz="2200" b="1">
              <a:solidFill>
                <a:srgbClr val="0E0E0E"/>
              </a:solidFill>
              <a:latin typeface="Helvetica"/>
              <a:cs typeface="Helvetica"/>
            </a:endParaRPr>
          </a:p>
          <a:p>
            <a:r>
              <a:rPr lang="en-US" sz="2200" b="1">
                <a:latin typeface="Helvetica"/>
                <a:cs typeface="Helvetica"/>
              </a:rPr>
              <a:t>Smart contracts</a:t>
            </a:r>
            <a:br>
              <a:rPr lang="en-US">
                <a:latin typeface="Helvetica" pitchFamily="2" charset="0"/>
              </a:rPr>
            </a:br>
            <a:r>
              <a:rPr lang="en-US" sz="1600">
                <a:solidFill>
                  <a:srgbClr val="0E0E0E"/>
                </a:solidFill>
                <a:effectLst/>
                <a:latin typeface="Helvetica"/>
                <a:cs typeface="Helvetica"/>
              </a:rPr>
              <a:t>Programs that run on the Ethereum Virtual Machine (EVM), automatically executing specific actions when predefined conditions are met.</a:t>
            </a:r>
            <a:endParaRPr lang="en-US" sz="1600">
              <a:latin typeface="Helvetica"/>
              <a:cs typeface="Helvetica"/>
            </a:endParaRPr>
          </a:p>
        </p:txBody>
      </p:sp>
      <p:pic>
        <p:nvPicPr>
          <p:cNvPr id="3074" name="Picture 2">
            <a:extLst>
              <a:ext uri="{FF2B5EF4-FFF2-40B4-BE49-F238E27FC236}">
                <a16:creationId xmlns:a16="http://schemas.microsoft.com/office/drawing/2014/main" id="{518E8E43-962B-660F-B83D-AA249B6A0D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8280" y="1867188"/>
            <a:ext cx="263435" cy="263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86059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D288D-CCBE-3689-63B5-8DD14AACE1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4CE4A1-DF20-753F-52C2-C80EC8CB64D7}"/>
              </a:ext>
            </a:extLst>
          </p:cNvPr>
          <p:cNvSpPr>
            <a:spLocks noGrp="1"/>
          </p:cNvSpPr>
          <p:nvPr>
            <p:ph type="title"/>
          </p:nvPr>
        </p:nvSpPr>
        <p:spPr/>
        <p:txBody>
          <a:bodyPr/>
          <a:lstStyle/>
          <a:p>
            <a:r>
              <a:rPr lang="en-US" b="1">
                <a:latin typeface="Helvetica" pitchFamily="2" charset="0"/>
              </a:rPr>
              <a:t>Ethereum 2.0 - Proof of Stake (</a:t>
            </a:r>
            <a:r>
              <a:rPr lang="en-US" b="1" err="1">
                <a:latin typeface="Helvetica" pitchFamily="2" charset="0"/>
              </a:rPr>
              <a:t>PoS</a:t>
            </a:r>
            <a:r>
              <a:rPr lang="en-US" b="1">
                <a:latin typeface="Helvetica" pitchFamily="2" charset="0"/>
              </a:rPr>
              <a:t>)</a:t>
            </a:r>
          </a:p>
        </p:txBody>
      </p:sp>
      <p:pic>
        <p:nvPicPr>
          <p:cNvPr id="14" name="Graphic 13">
            <a:extLst>
              <a:ext uri="{FF2B5EF4-FFF2-40B4-BE49-F238E27FC236}">
                <a16:creationId xmlns:a16="http://schemas.microsoft.com/office/drawing/2014/main" id="{3AAAFFAD-19B6-427E-71F7-E4BD44101B60}"/>
              </a:ext>
            </a:extLst>
          </p:cNvPr>
          <p:cNvPicPr>
            <a:picLocks noChangeAspect="1"/>
          </p:cNvPicPr>
          <p:nvPr/>
        </p:nvPicPr>
        <p:blipFill>
          <a:blip r:embed="rId3">
            <a:extLst>
              <a:ext uri="{96DAC541-7B7A-43D3-8B79-37D633B846F1}">
                <asvg:svgBlip xmlns:asvg="http://schemas.microsoft.com/office/drawing/2016/SVG/main" r:embed="rId4"/>
              </a:ext>
            </a:extLst>
          </a:blip>
          <a:srcRect b="36130"/>
          <a:stretch/>
        </p:blipFill>
        <p:spPr>
          <a:xfrm>
            <a:off x="162902" y="1690689"/>
            <a:ext cx="12607479" cy="4495800"/>
          </a:xfrm>
          <a:prstGeom prst="rect">
            <a:avLst/>
          </a:prstGeom>
        </p:spPr>
      </p:pic>
    </p:spTree>
    <p:extLst>
      <p:ext uri="{BB962C8B-B14F-4D97-AF65-F5344CB8AC3E}">
        <p14:creationId xmlns:p14="http://schemas.microsoft.com/office/powerpoint/2010/main" val="34515227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C2A920-75F7-4B20-561A-C87BAD9002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F2F066-0308-5778-9184-9848085CFAFC}"/>
              </a:ext>
            </a:extLst>
          </p:cNvPr>
          <p:cNvSpPr>
            <a:spLocks noGrp="1"/>
          </p:cNvSpPr>
          <p:nvPr>
            <p:ph type="title"/>
          </p:nvPr>
        </p:nvSpPr>
        <p:spPr/>
        <p:txBody>
          <a:bodyPr/>
          <a:lstStyle/>
          <a:p>
            <a:r>
              <a:rPr lang="en-US" b="1">
                <a:latin typeface="Helvetica" pitchFamily="2" charset="0"/>
              </a:rPr>
              <a:t>Ethereum 2.0 - Proof of Stake (</a:t>
            </a:r>
            <a:r>
              <a:rPr lang="en-US" b="1" err="1">
                <a:latin typeface="Helvetica" pitchFamily="2" charset="0"/>
              </a:rPr>
              <a:t>PoS</a:t>
            </a:r>
            <a:r>
              <a:rPr lang="en-US" b="1">
                <a:latin typeface="Helvetica" pitchFamily="2" charset="0"/>
              </a:rPr>
              <a:t>)</a:t>
            </a:r>
          </a:p>
        </p:txBody>
      </p:sp>
      <p:pic>
        <p:nvPicPr>
          <p:cNvPr id="18434" name="Picture 2" descr="Coupled execution and consensus clients">
            <a:extLst>
              <a:ext uri="{FF2B5EF4-FFF2-40B4-BE49-F238E27FC236}">
                <a16:creationId xmlns:a16="http://schemas.microsoft.com/office/drawing/2014/main" id="{88CC960E-DB4D-D89E-2943-F3EA519D25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3837" y="1905000"/>
            <a:ext cx="8907463" cy="4442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4529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FB356-6CC0-5B93-C8A5-8DC179708B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54F081-3CAD-9A34-E642-1F17223ECC8C}"/>
              </a:ext>
            </a:extLst>
          </p:cNvPr>
          <p:cNvSpPr>
            <a:spLocks noGrp="1"/>
          </p:cNvSpPr>
          <p:nvPr>
            <p:ph type="title"/>
          </p:nvPr>
        </p:nvSpPr>
        <p:spPr/>
        <p:txBody>
          <a:bodyPr/>
          <a:lstStyle/>
          <a:p>
            <a:r>
              <a:rPr lang="en-US" b="1">
                <a:latin typeface="Helvetica" pitchFamily="2" charset="0"/>
              </a:rPr>
              <a:t>Ethereum 2.0, transition to Proof of Stake (</a:t>
            </a:r>
            <a:r>
              <a:rPr lang="en-US" b="1" err="1">
                <a:latin typeface="Helvetica" pitchFamily="2" charset="0"/>
              </a:rPr>
              <a:t>PoS</a:t>
            </a:r>
            <a:r>
              <a:rPr lang="en-US" b="1">
                <a:latin typeface="Helvetica" pitchFamily="2" charset="0"/>
              </a:rPr>
              <a:t>)</a:t>
            </a:r>
          </a:p>
        </p:txBody>
      </p:sp>
      <p:pic>
        <p:nvPicPr>
          <p:cNvPr id="14" name="Graphic 13">
            <a:extLst>
              <a:ext uri="{FF2B5EF4-FFF2-40B4-BE49-F238E27FC236}">
                <a16:creationId xmlns:a16="http://schemas.microsoft.com/office/drawing/2014/main" id="{49C7E502-2DA7-2F08-3500-E706295023FA}"/>
              </a:ext>
            </a:extLst>
          </p:cNvPr>
          <p:cNvPicPr>
            <a:picLocks noChangeAspect="1"/>
          </p:cNvPicPr>
          <p:nvPr/>
        </p:nvPicPr>
        <p:blipFill>
          <a:blip r:embed="rId3">
            <a:extLst>
              <a:ext uri="{96DAC541-7B7A-43D3-8B79-37D633B846F1}">
                <asvg:svgBlip xmlns:asvg="http://schemas.microsoft.com/office/drawing/2016/SVG/main" r:embed="rId4"/>
              </a:ext>
            </a:extLst>
          </a:blip>
          <a:srcRect l="11854" t="71595" b="3"/>
          <a:stretch/>
        </p:blipFill>
        <p:spPr>
          <a:xfrm>
            <a:off x="536271" y="1713044"/>
            <a:ext cx="11119269" cy="2000250"/>
          </a:xfrm>
          <a:prstGeom prst="rect">
            <a:avLst/>
          </a:prstGeom>
        </p:spPr>
      </p:pic>
      <p:sp>
        <p:nvSpPr>
          <p:cNvPr id="3" name="Rectangle 2">
            <a:extLst>
              <a:ext uri="{FF2B5EF4-FFF2-40B4-BE49-F238E27FC236}">
                <a16:creationId xmlns:a16="http://schemas.microsoft.com/office/drawing/2014/main" id="{861B53FE-7F70-B674-2202-C4E64B3F0181}"/>
              </a:ext>
            </a:extLst>
          </p:cNvPr>
          <p:cNvSpPr/>
          <p:nvPr/>
        </p:nvSpPr>
        <p:spPr>
          <a:xfrm>
            <a:off x="4466776" y="3273878"/>
            <a:ext cx="1633492" cy="4438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feld 3">
            <a:extLst>
              <a:ext uri="{FF2B5EF4-FFF2-40B4-BE49-F238E27FC236}">
                <a16:creationId xmlns:a16="http://schemas.microsoft.com/office/drawing/2014/main" id="{5FF81A46-C3A3-C17F-09B2-BB9E41709C69}"/>
              </a:ext>
            </a:extLst>
          </p:cNvPr>
          <p:cNvSpPr txBox="1"/>
          <p:nvPr/>
        </p:nvSpPr>
        <p:spPr>
          <a:xfrm>
            <a:off x="427135" y="3863910"/>
            <a:ext cx="11337729"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buFont typeface=""/>
              <a:buAutoNum type="arabicPeriod"/>
            </a:pPr>
            <a:r>
              <a:rPr lang="de-DE" sz="2200">
                <a:latin typeface="Helvetica"/>
                <a:cs typeface="Arial"/>
              </a:rPr>
              <a:t>User </a:t>
            </a:r>
            <a:r>
              <a:rPr lang="de-DE" sz="2200" err="1">
                <a:latin typeface="Helvetica"/>
                <a:cs typeface="Arial"/>
              </a:rPr>
              <a:t>creates</a:t>
            </a:r>
            <a:r>
              <a:rPr lang="de-DE" sz="2200">
                <a:latin typeface="Helvetica"/>
                <a:cs typeface="Arial"/>
              </a:rPr>
              <a:t> and </a:t>
            </a:r>
            <a:r>
              <a:rPr lang="de-DE" sz="2200" err="1">
                <a:latin typeface="Helvetica"/>
                <a:cs typeface="Arial"/>
              </a:rPr>
              <a:t>signs</a:t>
            </a:r>
            <a:r>
              <a:rPr lang="de-DE" sz="2200">
                <a:latin typeface="Helvetica"/>
                <a:cs typeface="Arial"/>
              </a:rPr>
              <a:t> a </a:t>
            </a:r>
            <a:r>
              <a:rPr lang="de-DE" sz="2200" err="1">
                <a:latin typeface="Helvetica"/>
                <a:cs typeface="Arial"/>
              </a:rPr>
              <a:t>transaction</a:t>
            </a:r>
            <a:r>
              <a:rPr lang="de-DE" sz="2200">
                <a:latin typeface="Helvetica"/>
                <a:cs typeface="Arial"/>
              </a:rPr>
              <a:t>, </a:t>
            </a:r>
            <a:r>
              <a:rPr lang="de-DE" sz="2200" err="1">
                <a:latin typeface="Helvetica"/>
                <a:cs typeface="Arial"/>
              </a:rPr>
              <a:t>it</a:t>
            </a:r>
            <a:r>
              <a:rPr lang="de-DE" sz="2200">
                <a:latin typeface="Helvetica"/>
                <a:cs typeface="Arial"/>
              </a:rPr>
              <a:t> </a:t>
            </a:r>
            <a:r>
              <a:rPr lang="de-DE" sz="2200" err="1">
                <a:latin typeface="Helvetica"/>
                <a:cs typeface="Arial"/>
              </a:rPr>
              <a:t>gets</a:t>
            </a:r>
            <a:r>
              <a:rPr lang="de-DE" sz="2200">
                <a:latin typeface="Helvetica"/>
                <a:cs typeface="Arial"/>
              </a:rPr>
              <a:t> </a:t>
            </a:r>
            <a:r>
              <a:rPr lang="de-DE" sz="2200" err="1">
                <a:latin typeface="Helvetica"/>
                <a:cs typeface="Arial"/>
              </a:rPr>
              <a:t>submitted</a:t>
            </a:r>
            <a:r>
              <a:rPr lang="de-DE" sz="2200">
                <a:latin typeface="Helvetica"/>
                <a:cs typeface="Arial"/>
              </a:rPr>
              <a:t> </a:t>
            </a:r>
            <a:r>
              <a:rPr lang="de-DE" sz="2200" err="1">
                <a:latin typeface="Helvetica"/>
                <a:cs typeface="Arial"/>
              </a:rPr>
              <a:t>to</a:t>
            </a:r>
            <a:r>
              <a:rPr lang="de-DE" sz="2200">
                <a:latin typeface="Helvetica"/>
                <a:cs typeface="Arial"/>
              </a:rPr>
              <a:t> a </a:t>
            </a:r>
            <a:r>
              <a:rPr lang="de-DE" sz="2200" err="1">
                <a:latin typeface="Helvetica"/>
                <a:cs typeface="Arial"/>
              </a:rPr>
              <a:t>execution</a:t>
            </a:r>
            <a:r>
              <a:rPr lang="de-DE" sz="2200">
                <a:latin typeface="Helvetica"/>
                <a:cs typeface="Arial"/>
              </a:rPr>
              <a:t> </a:t>
            </a:r>
            <a:r>
              <a:rPr lang="de-DE" sz="2200" err="1">
                <a:latin typeface="Helvetica"/>
                <a:cs typeface="Arial"/>
              </a:rPr>
              <a:t>client</a:t>
            </a:r>
            <a:r>
              <a:rPr lang="de-DE" sz="2200">
                <a:latin typeface="Helvetica"/>
                <a:cs typeface="Arial"/>
              </a:rPr>
              <a:t>​</a:t>
            </a:r>
          </a:p>
          <a:p>
            <a:pPr marL="514350" indent="-514350">
              <a:buAutoNum type="arabicPeriod"/>
            </a:pPr>
            <a:r>
              <a:rPr lang="de-DE" sz="2200">
                <a:cs typeface="Arial"/>
              </a:rPr>
              <a:t>​</a:t>
            </a:r>
            <a:r>
              <a:rPr lang="de-DE" sz="2200" err="1">
                <a:cs typeface="Arial"/>
              </a:rPr>
              <a:t>If</a:t>
            </a:r>
            <a:r>
              <a:rPr lang="de-DE" sz="2200">
                <a:cs typeface="Arial"/>
              </a:rPr>
              <a:t> </a:t>
            </a:r>
            <a:r>
              <a:rPr lang="de-DE" sz="2200" err="1">
                <a:cs typeface="Arial"/>
              </a:rPr>
              <a:t>it's</a:t>
            </a:r>
            <a:r>
              <a:rPr lang="de-DE" sz="2200">
                <a:cs typeface="Arial"/>
              </a:rPr>
              <a:t> valid </a:t>
            </a:r>
            <a:r>
              <a:rPr lang="de-DE" sz="2200" err="1">
                <a:cs typeface="Arial"/>
              </a:rPr>
              <a:t>gets</a:t>
            </a:r>
            <a:r>
              <a:rPr lang="de-DE" sz="2200">
                <a:cs typeface="Arial"/>
              </a:rPr>
              <a:t> </a:t>
            </a:r>
            <a:r>
              <a:rPr lang="de-DE" sz="2200" err="1">
                <a:ea typeface="+mn-lt"/>
                <a:cs typeface="+mn-lt"/>
              </a:rPr>
              <a:t>broadcasted</a:t>
            </a:r>
            <a:r>
              <a:rPr lang="de-DE" sz="2200">
                <a:ea typeface="+mn-lt"/>
                <a:cs typeface="+mn-lt"/>
              </a:rPr>
              <a:t> </a:t>
            </a:r>
            <a:r>
              <a:rPr lang="de-DE" sz="2200" err="1">
                <a:ea typeface="+mn-lt"/>
                <a:cs typeface="+mn-lt"/>
              </a:rPr>
              <a:t>to</a:t>
            </a:r>
            <a:r>
              <a:rPr lang="de-DE" sz="2200">
                <a:ea typeface="+mn-lt"/>
                <a:cs typeface="+mn-lt"/>
              </a:rPr>
              <a:t> </a:t>
            </a:r>
            <a:r>
              <a:rPr lang="de-DE" sz="2200" err="1">
                <a:ea typeface="+mn-lt"/>
                <a:cs typeface="+mn-lt"/>
              </a:rPr>
              <a:t>local</a:t>
            </a:r>
            <a:r>
              <a:rPr lang="de-DE" sz="2200">
                <a:ea typeface="+mn-lt"/>
                <a:cs typeface="+mn-lt"/>
              </a:rPr>
              <a:t> </a:t>
            </a:r>
            <a:r>
              <a:rPr lang="de-DE" sz="2200" err="1">
                <a:ea typeface="+mn-lt"/>
                <a:cs typeface="+mn-lt"/>
              </a:rPr>
              <a:t>mempool</a:t>
            </a:r>
            <a:r>
              <a:rPr lang="de-DE" sz="2200">
                <a:ea typeface="+mn-lt"/>
                <a:cs typeface="+mn-lt"/>
              </a:rPr>
              <a:t> </a:t>
            </a:r>
            <a:r>
              <a:rPr lang="de-DE" sz="2200" err="1">
                <a:ea typeface="+mn-lt"/>
                <a:cs typeface="+mn-lt"/>
              </a:rPr>
              <a:t>of</a:t>
            </a:r>
            <a:r>
              <a:rPr lang="de-DE" sz="2200">
                <a:ea typeface="+mn-lt"/>
                <a:cs typeface="+mn-lt"/>
              </a:rPr>
              <a:t> </a:t>
            </a:r>
            <a:r>
              <a:rPr lang="de-DE" sz="2200" err="1">
                <a:ea typeface="+mn-lt"/>
                <a:cs typeface="+mn-lt"/>
              </a:rPr>
              <a:t>the</a:t>
            </a:r>
            <a:r>
              <a:rPr lang="de-DE" sz="2200">
                <a:ea typeface="+mn-lt"/>
                <a:cs typeface="+mn-lt"/>
              </a:rPr>
              <a:t> </a:t>
            </a:r>
            <a:r>
              <a:rPr lang="de-DE" sz="2200" err="1">
                <a:ea typeface="+mn-lt"/>
                <a:cs typeface="+mn-lt"/>
              </a:rPr>
              <a:t>nodes</a:t>
            </a:r>
          </a:p>
          <a:p>
            <a:pPr marL="514350" indent="-514350">
              <a:buAutoNum type="arabicPeriod"/>
            </a:pPr>
            <a:r>
              <a:rPr lang="de-DE" sz="2200">
                <a:solidFill>
                  <a:srgbClr val="000000"/>
                </a:solidFill>
              </a:rPr>
              <a:t>Gets </a:t>
            </a:r>
            <a:r>
              <a:rPr lang="de-DE" sz="2200" err="1">
                <a:solidFill>
                  <a:srgbClr val="000000"/>
                </a:solidFill>
              </a:rPr>
              <a:t>bundeled</a:t>
            </a:r>
            <a:r>
              <a:rPr lang="de-DE" sz="2200">
                <a:solidFill>
                  <a:srgbClr val="000000"/>
                </a:solidFill>
              </a:rPr>
              <a:t> </a:t>
            </a:r>
            <a:r>
              <a:rPr lang="de-DE" sz="2200" err="1">
                <a:solidFill>
                  <a:srgbClr val="000000"/>
                </a:solidFill>
                <a:ea typeface="+mn-lt"/>
                <a:cs typeface="+mn-lt"/>
              </a:rPr>
              <a:t>into</a:t>
            </a:r>
            <a:r>
              <a:rPr lang="de-DE" sz="2200">
                <a:solidFill>
                  <a:srgbClr val="000000"/>
                </a:solidFill>
                <a:ea typeface="+mn-lt"/>
                <a:cs typeface="+mn-lt"/>
              </a:rPr>
              <a:t> an </a:t>
            </a:r>
            <a:r>
              <a:rPr lang="de-DE" sz="2200" err="1">
                <a:solidFill>
                  <a:srgbClr val="000000"/>
                </a:solidFill>
                <a:ea typeface="+mn-lt"/>
                <a:cs typeface="+mn-lt"/>
              </a:rPr>
              <a:t>execution</a:t>
            </a:r>
            <a:r>
              <a:rPr lang="de-DE" sz="2200">
                <a:solidFill>
                  <a:srgbClr val="000000"/>
                </a:solidFill>
                <a:ea typeface="+mn-lt"/>
                <a:cs typeface="+mn-lt"/>
              </a:rPr>
              <a:t> </a:t>
            </a:r>
            <a:r>
              <a:rPr lang="de-DE" sz="2200" err="1">
                <a:solidFill>
                  <a:srgbClr val="000000"/>
                </a:solidFill>
                <a:ea typeface="+mn-lt"/>
                <a:cs typeface="+mn-lt"/>
              </a:rPr>
              <a:t>payload</a:t>
            </a:r>
            <a:r>
              <a:rPr lang="de-DE" sz="2200">
                <a:solidFill>
                  <a:srgbClr val="000000"/>
                </a:solidFill>
                <a:ea typeface="+mn-lt"/>
                <a:cs typeface="+mn-lt"/>
              </a:rPr>
              <a:t> </a:t>
            </a:r>
            <a:r>
              <a:rPr lang="de-DE" sz="2200" err="1">
                <a:solidFill>
                  <a:srgbClr val="000000"/>
                </a:solidFill>
                <a:ea typeface="+mn-lt"/>
                <a:cs typeface="+mn-lt"/>
              </a:rPr>
              <a:t>by</a:t>
            </a:r>
            <a:r>
              <a:rPr lang="de-DE" sz="2200">
                <a:solidFill>
                  <a:srgbClr val="000000"/>
                </a:solidFill>
                <a:ea typeface="+mn-lt"/>
                <a:cs typeface="+mn-lt"/>
              </a:rPr>
              <a:t> </a:t>
            </a:r>
            <a:r>
              <a:rPr lang="de-DE" sz="2200" err="1">
                <a:solidFill>
                  <a:srgbClr val="000000"/>
                </a:solidFill>
                <a:ea typeface="+mn-lt"/>
                <a:cs typeface="+mn-lt"/>
              </a:rPr>
              <a:t>the</a:t>
            </a:r>
            <a:r>
              <a:rPr lang="de-DE" sz="2200">
                <a:solidFill>
                  <a:srgbClr val="000000"/>
                </a:solidFill>
                <a:ea typeface="+mn-lt"/>
                <a:cs typeface="+mn-lt"/>
              </a:rPr>
              <a:t> </a:t>
            </a:r>
            <a:r>
              <a:rPr lang="de-DE" sz="2200" err="1">
                <a:solidFill>
                  <a:srgbClr val="000000"/>
                </a:solidFill>
                <a:ea typeface="+mn-lt"/>
                <a:cs typeface="+mn-lt"/>
              </a:rPr>
              <a:t>choosen</a:t>
            </a:r>
            <a:r>
              <a:rPr lang="de-DE" sz="2200">
                <a:solidFill>
                  <a:srgbClr val="000000"/>
                </a:solidFill>
                <a:ea typeface="+mn-lt"/>
                <a:cs typeface="+mn-lt"/>
              </a:rPr>
              <a:t> </a:t>
            </a:r>
            <a:r>
              <a:rPr lang="de-DE" sz="2200" err="1">
                <a:solidFill>
                  <a:srgbClr val="000000"/>
                </a:solidFill>
                <a:ea typeface="+mn-lt"/>
                <a:cs typeface="+mn-lt"/>
              </a:rPr>
              <a:t>validator</a:t>
            </a:r>
            <a:r>
              <a:rPr lang="de-DE" sz="2200">
                <a:solidFill>
                  <a:srgbClr val="000000"/>
                </a:solidFill>
                <a:ea typeface="+mn-lt"/>
                <a:cs typeface="+mn-lt"/>
              </a:rPr>
              <a:t> </a:t>
            </a:r>
            <a:r>
              <a:rPr lang="de-DE" sz="2200" err="1">
                <a:solidFill>
                  <a:srgbClr val="000000"/>
                </a:solidFill>
                <a:ea typeface="+mn-lt"/>
                <a:cs typeface="+mn-lt"/>
              </a:rPr>
              <a:t>node</a:t>
            </a:r>
            <a:endParaRPr lang="de-DE" sz="2200" err="1">
              <a:solidFill>
                <a:srgbClr val="000000"/>
              </a:solidFill>
            </a:endParaRPr>
          </a:p>
          <a:p>
            <a:pPr marL="514350" indent="-514350">
              <a:buAutoNum type="arabicPeriod"/>
            </a:pPr>
            <a:endParaRPr lang="de-DE" sz="2200">
              <a:solidFill>
                <a:srgbClr val="000000"/>
              </a:solidFill>
            </a:endParaRPr>
          </a:p>
          <a:p>
            <a:pPr marL="514350" indent="-514350">
              <a:buAutoNum type="arabicPeriod"/>
            </a:pPr>
            <a:endParaRPr lang="de-DE" sz="2200">
              <a:solidFill>
                <a:srgbClr val="000000"/>
              </a:solidFill>
            </a:endParaRPr>
          </a:p>
          <a:p>
            <a:r>
              <a:rPr lang="de-DE" sz="1200" u="sng">
                <a:solidFill>
                  <a:srgbClr val="467886"/>
                </a:solidFill>
                <a:hlinkClick r:id="rId5">
                  <a:extLst>
                    <a:ext uri="{A12FA001-AC4F-418D-AE19-62706E023703}">
                      <ahyp:hlinkClr xmlns:ahyp="http://schemas.microsoft.com/office/drawing/2018/hyperlinkcolor" val="tx"/>
                    </a:ext>
                  </a:extLst>
                </a:hlinkClick>
              </a:rPr>
              <a:t>https://ethereum.org/en/developers/docs/consensus-mechanisms/pos/</a:t>
            </a:r>
          </a:p>
          <a:p>
            <a:endParaRPr lang="de-DE"/>
          </a:p>
        </p:txBody>
      </p:sp>
    </p:spTree>
    <p:extLst>
      <p:ext uri="{BB962C8B-B14F-4D97-AF65-F5344CB8AC3E}">
        <p14:creationId xmlns:p14="http://schemas.microsoft.com/office/powerpoint/2010/main" val="25202125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955951-62D9-0D9C-42BF-DE2200A0592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F3DAE39-040D-0DEB-B6E9-52F67DAFDD15}"/>
              </a:ext>
            </a:extLst>
          </p:cNvPr>
          <p:cNvSpPr>
            <a:spLocks noGrp="1"/>
          </p:cNvSpPr>
          <p:nvPr>
            <p:ph type="title"/>
          </p:nvPr>
        </p:nvSpPr>
        <p:spPr/>
        <p:txBody>
          <a:bodyPr/>
          <a:lstStyle/>
          <a:p>
            <a:r>
              <a:rPr lang="en-US" b="1">
                <a:latin typeface="Helvetica"/>
                <a:cs typeface="Helvetica"/>
              </a:rPr>
              <a:t>Attack and defense</a:t>
            </a:r>
            <a:endParaRPr lang="de-DE"/>
          </a:p>
        </p:txBody>
      </p:sp>
      <p:sp>
        <p:nvSpPr>
          <p:cNvPr id="3" name="Inhaltsplatzhalter 2">
            <a:extLst>
              <a:ext uri="{FF2B5EF4-FFF2-40B4-BE49-F238E27FC236}">
                <a16:creationId xmlns:a16="http://schemas.microsoft.com/office/drawing/2014/main" id="{C98D7F6E-C366-D434-1716-CEB966D7C8E9}"/>
              </a:ext>
            </a:extLst>
          </p:cNvPr>
          <p:cNvSpPr>
            <a:spLocks noGrp="1"/>
          </p:cNvSpPr>
          <p:nvPr>
            <p:ph idx="1"/>
          </p:nvPr>
        </p:nvSpPr>
        <p:spPr/>
        <p:txBody>
          <a:bodyPr vert="horz" lIns="91440" tIns="45720" rIns="91440" bIns="45720" rtlCol="0" anchor="t">
            <a:normAutofit/>
          </a:bodyPr>
          <a:lstStyle/>
          <a:p>
            <a:r>
              <a:rPr lang="en-US" sz="2200" b="0" i="0" u="none" strike="noStrike">
                <a:solidFill>
                  <a:srgbClr val="121212"/>
                </a:solidFill>
                <a:effectLst/>
                <a:latin typeface="Helvetica"/>
                <a:cs typeface="Helvetica"/>
              </a:rPr>
              <a:t>To revert a finalized block, an attacker would commit to losing at least one-third of the total supply of staked ETH.</a:t>
            </a:r>
          </a:p>
          <a:p>
            <a:r>
              <a:rPr lang="en-US" sz="2200" b="0" i="0" u="none" strike="noStrike">
                <a:solidFill>
                  <a:srgbClr val="121212"/>
                </a:solidFill>
                <a:effectLst/>
                <a:latin typeface="Helvetica"/>
                <a:cs typeface="Helvetica"/>
              </a:rPr>
              <a:t>Since finality requires a two-thirds majority, an attacker could prevent the network from reaching finality by voting with one-third of the total stake.</a:t>
            </a:r>
            <a:endParaRPr lang="en-US" sz="2200">
              <a:solidFill>
                <a:srgbClr val="121212"/>
              </a:solidFill>
              <a:latin typeface="Helvetica"/>
              <a:cs typeface="Helvetica"/>
            </a:endParaRPr>
          </a:p>
          <a:p>
            <a:r>
              <a:rPr lang="en-US" sz="2200" b="0" i="0" u="none" strike="noStrike">
                <a:solidFill>
                  <a:srgbClr val="121212"/>
                </a:solidFill>
                <a:effectLst/>
                <a:latin typeface="Helvetica"/>
                <a:cs typeface="Helvetica"/>
              </a:rPr>
              <a:t>There is a mechanism to defend against this: </a:t>
            </a:r>
            <a:r>
              <a:rPr lang="en-US" sz="2200" b="0" i="0" strike="noStrike">
                <a:solidFill>
                  <a:srgbClr val="121212"/>
                </a:solidFill>
                <a:effectLst/>
                <a:latin typeface="Helvetica"/>
                <a:cs typeface="Helvetica"/>
              </a:rPr>
              <a:t>the </a:t>
            </a:r>
            <a:r>
              <a:rPr lang="en-US" sz="2200" b="0" i="0">
                <a:effectLst/>
                <a:latin typeface="Helvetica"/>
                <a:cs typeface="Helvetica"/>
                <a:hlinkClick r:id="rId3">
                  <a:extLst>
                    <a:ext uri="{A12FA001-AC4F-418D-AE19-62706E023703}">
                      <ahyp:hlinkClr xmlns:ahyp="http://schemas.microsoft.com/office/drawing/2018/hyperlinkcolor" val="tx"/>
                    </a:ext>
                  </a:extLst>
                </a:hlinkClick>
              </a:rPr>
              <a:t>inactivity leak</a:t>
            </a:r>
            <a:r>
              <a:rPr lang="en-US" sz="2200">
                <a:latin typeface="Helvetica"/>
                <a:cs typeface="Helvetica"/>
              </a:rPr>
              <a:t> which activates </a:t>
            </a:r>
            <a:r>
              <a:rPr lang="en-US" sz="2200" b="0" i="0" u="none" strike="noStrike">
                <a:solidFill>
                  <a:srgbClr val="121212"/>
                </a:solidFill>
                <a:effectLst/>
                <a:latin typeface="Helvetica"/>
                <a:cs typeface="Helvetica"/>
              </a:rPr>
              <a:t>whenever the chain fails to finalize for more than four epochs.</a:t>
            </a:r>
          </a:p>
          <a:p>
            <a:r>
              <a:rPr lang="en-US" sz="2200" b="0" i="0" u="none" strike="noStrike">
                <a:solidFill>
                  <a:srgbClr val="121212"/>
                </a:solidFill>
                <a:effectLst/>
                <a:latin typeface="Helvetica"/>
                <a:cs typeface="Helvetica"/>
              </a:rPr>
              <a:t>The inactivity leak bleeds away the staked ETH from validators voting against the majority, allowing the majority to regain a two-thirds majority and finalize the chain.</a:t>
            </a:r>
            <a:endParaRPr lang="en-US" sz="2200" b="0" i="0">
              <a:effectLst/>
              <a:latin typeface="Helvetica"/>
              <a:cs typeface="Helvetica"/>
            </a:endParaRPr>
          </a:p>
        </p:txBody>
      </p:sp>
      <p:sp>
        <p:nvSpPr>
          <p:cNvPr id="4" name="TextBox 3">
            <a:extLst>
              <a:ext uri="{FF2B5EF4-FFF2-40B4-BE49-F238E27FC236}">
                <a16:creationId xmlns:a16="http://schemas.microsoft.com/office/drawing/2014/main" id="{6B7C18B0-9091-60FC-F528-01086F8FD801}"/>
              </a:ext>
            </a:extLst>
          </p:cNvPr>
          <p:cNvSpPr txBox="1"/>
          <p:nvPr/>
        </p:nvSpPr>
        <p:spPr>
          <a:xfrm>
            <a:off x="838200" y="6123543"/>
            <a:ext cx="7331815" cy="369332"/>
          </a:xfrm>
          <a:prstGeom prst="rect">
            <a:avLst/>
          </a:prstGeom>
          <a:noFill/>
        </p:spPr>
        <p:txBody>
          <a:bodyPr wrap="none" rtlCol="0">
            <a:spAutoFit/>
          </a:bodyPr>
          <a:lstStyle/>
          <a:p>
            <a:r>
              <a:rPr lang="en-US">
                <a:hlinkClick r:id="rId4"/>
              </a:rPr>
              <a:t>https://ethereum.org/en/developers/docs/consensus-mechanisms/pos/</a:t>
            </a:r>
            <a:endParaRPr lang="en-US"/>
          </a:p>
        </p:txBody>
      </p:sp>
    </p:spTree>
    <p:extLst>
      <p:ext uri="{BB962C8B-B14F-4D97-AF65-F5344CB8AC3E}">
        <p14:creationId xmlns:p14="http://schemas.microsoft.com/office/powerpoint/2010/main" val="3871135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C1F5AA-5D99-C441-7A69-8C1BE736B3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1FE158-249F-739C-2E2E-03130646F0BD}"/>
              </a:ext>
            </a:extLst>
          </p:cNvPr>
          <p:cNvSpPr>
            <a:spLocks noGrp="1"/>
          </p:cNvSpPr>
          <p:nvPr>
            <p:ph type="title"/>
          </p:nvPr>
        </p:nvSpPr>
        <p:spPr>
          <a:xfrm>
            <a:off x="838200" y="2766218"/>
            <a:ext cx="10515600" cy="1325563"/>
          </a:xfrm>
        </p:spPr>
        <p:txBody>
          <a:bodyPr/>
          <a:lstStyle/>
          <a:p>
            <a:pPr algn="ctr"/>
            <a:r>
              <a:rPr lang="en-US" b="1">
                <a:latin typeface="Helvetica" pitchFamily="2" charset="0"/>
              </a:rPr>
              <a:t>Time for a demonstration…</a:t>
            </a:r>
          </a:p>
        </p:txBody>
      </p:sp>
    </p:spTree>
    <p:extLst>
      <p:ext uri="{BB962C8B-B14F-4D97-AF65-F5344CB8AC3E}">
        <p14:creationId xmlns:p14="http://schemas.microsoft.com/office/powerpoint/2010/main" val="11511792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0DC5B-1FBE-4A76-59A7-DDBFD22217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3FA96F-EFF9-D19E-86A7-674062DFE77B}"/>
              </a:ext>
            </a:extLst>
          </p:cNvPr>
          <p:cNvSpPr>
            <a:spLocks noGrp="1"/>
          </p:cNvSpPr>
          <p:nvPr>
            <p:ph type="title"/>
          </p:nvPr>
        </p:nvSpPr>
        <p:spPr>
          <a:xfrm>
            <a:off x="838200" y="2766218"/>
            <a:ext cx="10515600" cy="1325563"/>
          </a:xfrm>
        </p:spPr>
        <p:txBody>
          <a:bodyPr/>
          <a:lstStyle/>
          <a:p>
            <a:pPr algn="ctr"/>
            <a:r>
              <a:rPr lang="en-US" b="1">
                <a:latin typeface="Helvetica" pitchFamily="2" charset="0"/>
              </a:rPr>
              <a:t>Conclusion</a:t>
            </a:r>
          </a:p>
        </p:txBody>
      </p:sp>
    </p:spTree>
    <p:extLst>
      <p:ext uri="{BB962C8B-B14F-4D97-AF65-F5344CB8AC3E}">
        <p14:creationId xmlns:p14="http://schemas.microsoft.com/office/powerpoint/2010/main" val="33246419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C3DD12-DC02-1F1E-203C-F239C81027B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9FB582-D4CF-9E05-2294-D9DDB4853DCE}"/>
              </a:ext>
            </a:extLst>
          </p:cNvPr>
          <p:cNvSpPr>
            <a:spLocks noGrp="1"/>
          </p:cNvSpPr>
          <p:nvPr>
            <p:ph type="title"/>
          </p:nvPr>
        </p:nvSpPr>
        <p:spPr>
          <a:xfrm>
            <a:off x="838200" y="2766218"/>
            <a:ext cx="10515600" cy="1325563"/>
          </a:xfrm>
        </p:spPr>
        <p:txBody>
          <a:bodyPr/>
          <a:lstStyle/>
          <a:p>
            <a:pPr algn="ctr"/>
            <a:r>
              <a:rPr lang="en-US" b="1">
                <a:latin typeface="Helvetica" pitchFamily="2" charset="0"/>
              </a:rPr>
              <a:t>Any questions?</a:t>
            </a:r>
          </a:p>
        </p:txBody>
      </p:sp>
    </p:spTree>
    <p:extLst>
      <p:ext uri="{BB962C8B-B14F-4D97-AF65-F5344CB8AC3E}">
        <p14:creationId xmlns:p14="http://schemas.microsoft.com/office/powerpoint/2010/main" val="240420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93DBA-004D-5430-A550-0D5E7459442C}"/>
              </a:ext>
            </a:extLst>
          </p:cNvPr>
          <p:cNvSpPr>
            <a:spLocks noGrp="1"/>
          </p:cNvSpPr>
          <p:nvPr>
            <p:ph type="title"/>
          </p:nvPr>
        </p:nvSpPr>
        <p:spPr>
          <a:xfrm>
            <a:off x="425824" y="117863"/>
            <a:ext cx="10515600" cy="1325563"/>
          </a:xfrm>
        </p:spPr>
        <p:txBody>
          <a:bodyPr/>
          <a:lstStyle/>
          <a:p>
            <a:r>
              <a:rPr lang="en-US" b="1">
                <a:latin typeface="Helvetica" pitchFamily="2" charset="0"/>
              </a:rPr>
              <a:t>Merkle Patricia </a:t>
            </a:r>
            <a:r>
              <a:rPr lang="en-US" b="1" err="1">
                <a:latin typeface="Helvetica" pitchFamily="2" charset="0"/>
              </a:rPr>
              <a:t>Trie</a:t>
            </a:r>
            <a:endParaRPr lang="en-US" b="1">
              <a:latin typeface="Helvetica" pitchFamily="2" charset="0"/>
            </a:endParaRPr>
          </a:p>
        </p:txBody>
      </p:sp>
      <p:pic>
        <p:nvPicPr>
          <p:cNvPr id="4" name="Grafik 3" descr="Ein Bild, das Text, Diagramm, Screenshot, parallel enthält.&#10;&#10;Beschreibung automatisch generiert.">
            <a:extLst>
              <a:ext uri="{FF2B5EF4-FFF2-40B4-BE49-F238E27FC236}">
                <a16:creationId xmlns:a16="http://schemas.microsoft.com/office/drawing/2014/main" id="{558CE154-6ABE-E57D-8930-8535C4AB0454}"/>
              </a:ext>
            </a:extLst>
          </p:cNvPr>
          <p:cNvPicPr>
            <a:picLocks noChangeAspect="1"/>
          </p:cNvPicPr>
          <p:nvPr/>
        </p:nvPicPr>
        <p:blipFill>
          <a:blip r:embed="rId3"/>
          <a:stretch>
            <a:fillRect/>
          </a:stretch>
        </p:blipFill>
        <p:spPr>
          <a:xfrm>
            <a:off x="2359159" y="1012484"/>
            <a:ext cx="7473679" cy="5278981"/>
          </a:xfrm>
          <a:prstGeom prst="rect">
            <a:avLst/>
          </a:prstGeom>
        </p:spPr>
      </p:pic>
      <p:sp>
        <p:nvSpPr>
          <p:cNvPr id="5" name="Textfeld 4">
            <a:extLst>
              <a:ext uri="{FF2B5EF4-FFF2-40B4-BE49-F238E27FC236}">
                <a16:creationId xmlns:a16="http://schemas.microsoft.com/office/drawing/2014/main" id="{68D67971-7356-EAA0-8F5A-ADFBFC6A6BFF}"/>
              </a:ext>
            </a:extLst>
          </p:cNvPr>
          <p:cNvSpPr txBox="1"/>
          <p:nvPr/>
        </p:nvSpPr>
        <p:spPr>
          <a:xfrm>
            <a:off x="-154642" y="6416971"/>
            <a:ext cx="1250128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latin typeface="Helvetica" pitchFamily="2" charset="0"/>
                <a:hlinkClick r:id="rId4"/>
              </a:rPr>
              <a:t>https://ethereum.stackexchange.com/questions/39915/ethereum-merkle-patricia-trie-extension-node</a:t>
            </a:r>
            <a:endParaRPr lang="en-US">
              <a:latin typeface="Helvetica" pitchFamily="2" charset="0"/>
            </a:endParaRPr>
          </a:p>
          <a:p>
            <a:pPr algn="ctr"/>
            <a:endParaRPr lang="en-US">
              <a:latin typeface="Helvetica" pitchFamily="2" charset="0"/>
            </a:endParaRPr>
          </a:p>
        </p:txBody>
      </p:sp>
    </p:spTree>
    <p:extLst>
      <p:ext uri="{BB962C8B-B14F-4D97-AF65-F5344CB8AC3E}">
        <p14:creationId xmlns:p14="http://schemas.microsoft.com/office/powerpoint/2010/main" val="3992113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0C9A39-BE89-75A3-F18F-2CBAE5C96D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1D6A04-836A-FD73-4835-022066FD22FC}"/>
              </a:ext>
            </a:extLst>
          </p:cNvPr>
          <p:cNvSpPr>
            <a:spLocks noGrp="1"/>
          </p:cNvSpPr>
          <p:nvPr>
            <p:ph type="title"/>
          </p:nvPr>
        </p:nvSpPr>
        <p:spPr/>
        <p:txBody>
          <a:bodyPr/>
          <a:lstStyle/>
          <a:p>
            <a:r>
              <a:rPr lang="en-US" b="1">
                <a:latin typeface="Helvetica" pitchFamily="2" charset="0"/>
              </a:rPr>
              <a:t>Differences with Bitcoin</a:t>
            </a:r>
          </a:p>
        </p:txBody>
      </p:sp>
      <p:graphicFrame>
        <p:nvGraphicFramePr>
          <p:cNvPr id="6" name="Table 5">
            <a:extLst>
              <a:ext uri="{FF2B5EF4-FFF2-40B4-BE49-F238E27FC236}">
                <a16:creationId xmlns:a16="http://schemas.microsoft.com/office/drawing/2014/main" id="{DDEFC938-78CA-4F17-9545-BEBD28FA044E}"/>
              </a:ext>
            </a:extLst>
          </p:cNvPr>
          <p:cNvGraphicFramePr>
            <a:graphicFrameLocks noGrp="1"/>
          </p:cNvGraphicFramePr>
          <p:nvPr>
            <p:extLst>
              <p:ext uri="{D42A27DB-BD31-4B8C-83A1-F6EECF244321}">
                <p14:modId xmlns:p14="http://schemas.microsoft.com/office/powerpoint/2010/main" val="2366257541"/>
              </p:ext>
            </p:extLst>
          </p:nvPr>
        </p:nvGraphicFramePr>
        <p:xfrm>
          <a:off x="867022" y="2154765"/>
          <a:ext cx="10486778" cy="3484880"/>
        </p:xfrm>
        <a:graphic>
          <a:graphicData uri="http://schemas.openxmlformats.org/drawingml/2006/table">
            <a:tbl>
              <a:tblPr firstRow="1" bandRow="1">
                <a:tableStyleId>{5C22544A-7EE6-4342-B048-85BDC9FD1C3A}</a:tableStyleId>
              </a:tblPr>
              <a:tblGrid>
                <a:gridCol w="2692078">
                  <a:extLst>
                    <a:ext uri="{9D8B030D-6E8A-4147-A177-3AD203B41FA5}">
                      <a16:colId xmlns:a16="http://schemas.microsoft.com/office/drawing/2014/main" val="2868457101"/>
                    </a:ext>
                  </a:extLst>
                </a:gridCol>
                <a:gridCol w="3530279">
                  <a:extLst>
                    <a:ext uri="{9D8B030D-6E8A-4147-A177-3AD203B41FA5}">
                      <a16:colId xmlns:a16="http://schemas.microsoft.com/office/drawing/2014/main" val="2148122875"/>
                    </a:ext>
                  </a:extLst>
                </a:gridCol>
                <a:gridCol w="4264421">
                  <a:extLst>
                    <a:ext uri="{9D8B030D-6E8A-4147-A177-3AD203B41FA5}">
                      <a16:colId xmlns:a16="http://schemas.microsoft.com/office/drawing/2014/main" val="976548569"/>
                    </a:ext>
                  </a:extLst>
                </a:gridCol>
              </a:tblGrid>
              <a:tr h="370840">
                <a:tc>
                  <a:txBody>
                    <a:bodyPr/>
                    <a:lstStyle/>
                    <a:p>
                      <a:r>
                        <a:rPr lang="en-US" sz="2800">
                          <a:solidFill>
                            <a:schemeClr val="tx1"/>
                          </a:solidFill>
                        </a:rPr>
                        <a:t>Feature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800">
                          <a:solidFill>
                            <a:schemeClr val="tx1"/>
                          </a:solidFill>
                        </a:rPr>
                        <a:t>Bitcoin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800">
                          <a:solidFill>
                            <a:schemeClr val="tx1"/>
                          </a:solidFill>
                        </a:rPr>
                        <a:t>Ethereum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21921465"/>
                  </a:ext>
                </a:extLst>
              </a:tr>
              <a:tr h="370840">
                <a:tc>
                  <a:txBody>
                    <a:bodyPr/>
                    <a:lstStyle/>
                    <a:p>
                      <a:r>
                        <a:rPr lang="en-US" b="1"/>
                        <a:t>Launch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2009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2015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13228251"/>
                  </a:ext>
                </a:extLst>
              </a:tr>
              <a:tr h="370840">
                <a:tc>
                  <a:txBody>
                    <a:bodyPr/>
                    <a:lstStyle/>
                    <a:p>
                      <a:r>
                        <a:rPr lang="en-US" b="1"/>
                        <a:t>Purpose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Digital currency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Decentralized applications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4250470"/>
                  </a:ext>
                </a:extLst>
              </a:tr>
              <a:tr h="370840">
                <a:tc>
                  <a:txBody>
                    <a:bodyPr/>
                    <a:lstStyle/>
                    <a:p>
                      <a:r>
                        <a:rPr lang="en-US" b="1"/>
                        <a:t>Consensus mechanism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Proof of Work (</a:t>
                      </a:r>
                      <a:r>
                        <a:rPr lang="en-US" err="1"/>
                        <a:t>PoW</a:t>
                      </a:r>
                      <a:r>
                        <a:rPr lang="en-US"/>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From </a:t>
                      </a:r>
                      <a:r>
                        <a:rPr lang="en-US" err="1"/>
                        <a:t>PoW</a:t>
                      </a:r>
                      <a:r>
                        <a:rPr lang="en-US"/>
                        <a:t> to Proof of Stake (</a:t>
                      </a:r>
                      <a:r>
                        <a:rPr lang="en-US" err="1"/>
                        <a:t>PoS</a:t>
                      </a:r>
                      <a:r>
                        <a:rPr lang="en-US"/>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6581382"/>
                  </a:ext>
                </a:extLst>
              </a:tr>
              <a:tr h="370840">
                <a:tc>
                  <a:txBody>
                    <a:bodyPr/>
                    <a:lstStyle/>
                    <a:p>
                      <a:r>
                        <a:rPr lang="en-US" b="1"/>
                        <a:t>Block time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~10 minutes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~12-15 seconds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04633890"/>
                  </a:ext>
                </a:extLst>
              </a:tr>
              <a:tr h="370840">
                <a:tc>
                  <a:txBody>
                    <a:bodyPr/>
                    <a:lstStyle/>
                    <a:p>
                      <a:r>
                        <a:rPr lang="en-US" b="1"/>
                        <a:t>Supply Cap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21 million BTC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No fixed supply cap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4174130"/>
                  </a:ext>
                </a:extLst>
              </a:tr>
              <a:tr h="370840">
                <a:tc>
                  <a:txBody>
                    <a:bodyPr/>
                    <a:lstStyle/>
                    <a:p>
                      <a:r>
                        <a:rPr lang="en-US" b="1"/>
                        <a:t>Programming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Limited programming capability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Turing complete programming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8851704"/>
                  </a:ext>
                </a:extLst>
              </a:tr>
              <a:tr h="370840">
                <a:tc>
                  <a:txBody>
                    <a:bodyPr/>
                    <a:lstStyle/>
                    <a:p>
                      <a:r>
                        <a:rPr lang="en-US" b="1"/>
                        <a:t>Primary Use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P2P transactions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DeFi, NFTs, smart contracts, </a:t>
                      </a:r>
                      <a:r>
                        <a:rPr lang="en-US" err="1"/>
                        <a:t>DApps</a:t>
                      </a: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3482750"/>
                  </a:ext>
                </a:extLst>
              </a:tr>
              <a:tr h="370840">
                <a:tc>
                  <a:txBody>
                    <a:bodyPr/>
                    <a:lstStyle/>
                    <a:p>
                      <a:r>
                        <a:rPr lang="en-US" b="1"/>
                        <a:t>Governance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Informal, mostly developer-driven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Ethereum Improvement Proposals (EIPs)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84962444"/>
                  </a:ext>
                </a:extLst>
              </a:tr>
            </a:tbl>
          </a:graphicData>
        </a:graphic>
      </p:graphicFrame>
      <p:pic>
        <p:nvPicPr>
          <p:cNvPr id="10242" name="Picture 2" descr="Bitcoin - Wikipedia">
            <a:extLst>
              <a:ext uri="{FF2B5EF4-FFF2-40B4-BE49-F238E27FC236}">
                <a16:creationId xmlns:a16="http://schemas.microsoft.com/office/drawing/2014/main" id="{F0203BF9-DAD9-A7D0-3A91-3FF96CF4C4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3837" y="2247968"/>
            <a:ext cx="319548" cy="3195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ECE6714E-3364-3DF1-5385-A4782954A9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35455" y="2247968"/>
            <a:ext cx="319548" cy="319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8016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F96931-01F5-1E8B-8CF0-4FAB795FCE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C61307-55C2-235D-BA12-C16391D5AE05}"/>
              </a:ext>
            </a:extLst>
          </p:cNvPr>
          <p:cNvSpPr>
            <a:spLocks noGrp="1"/>
          </p:cNvSpPr>
          <p:nvPr>
            <p:ph type="title"/>
          </p:nvPr>
        </p:nvSpPr>
        <p:spPr/>
        <p:txBody>
          <a:bodyPr/>
          <a:lstStyle/>
          <a:p>
            <a:r>
              <a:rPr lang="en-US" b="1">
                <a:latin typeface="Helvetica" pitchFamily="2" charset="0"/>
              </a:rPr>
              <a:t>What is Ethereum used for</a:t>
            </a:r>
          </a:p>
        </p:txBody>
      </p:sp>
      <p:sp>
        <p:nvSpPr>
          <p:cNvPr id="3" name="Content Placeholder 2">
            <a:extLst>
              <a:ext uri="{FF2B5EF4-FFF2-40B4-BE49-F238E27FC236}">
                <a16:creationId xmlns:a16="http://schemas.microsoft.com/office/drawing/2014/main" id="{F6621B65-13EA-9DD8-FDE0-DC109436D84E}"/>
              </a:ext>
            </a:extLst>
          </p:cNvPr>
          <p:cNvSpPr>
            <a:spLocks noGrp="1"/>
          </p:cNvSpPr>
          <p:nvPr>
            <p:ph idx="1"/>
          </p:nvPr>
        </p:nvSpPr>
        <p:spPr/>
        <p:txBody>
          <a:bodyPr vert="horz" lIns="91440" tIns="45720" rIns="91440" bIns="45720" rtlCol="0" anchor="t">
            <a:normAutofit/>
          </a:bodyPr>
          <a:lstStyle/>
          <a:p>
            <a:r>
              <a:rPr lang="en-US" sz="2200">
                <a:latin typeface="Helvetica"/>
                <a:cs typeface="Helvetica"/>
              </a:rPr>
              <a:t>Decentralized Finance (DeFi)</a:t>
            </a:r>
          </a:p>
          <a:p>
            <a:r>
              <a:rPr lang="en-US" sz="2200">
                <a:latin typeface="Helvetica"/>
                <a:cs typeface="Helvetica"/>
              </a:rPr>
              <a:t>Stablecoins</a:t>
            </a:r>
          </a:p>
          <a:p>
            <a:r>
              <a:rPr lang="en-US" sz="2200">
                <a:latin typeface="Helvetica"/>
                <a:cs typeface="Helvetica"/>
              </a:rPr>
              <a:t>Non-fungible tokens (NFTs)</a:t>
            </a:r>
          </a:p>
          <a:p>
            <a:r>
              <a:rPr lang="en-US" sz="2200">
                <a:latin typeface="Helvetica"/>
                <a:cs typeface="Helvetica"/>
              </a:rPr>
              <a:t>Decentralized Autonomous Organizations (DAOs)</a:t>
            </a:r>
          </a:p>
          <a:p>
            <a:r>
              <a:rPr lang="en-US" sz="2200" b="1">
                <a:latin typeface="Helvetica"/>
                <a:cs typeface="Helvetica"/>
              </a:rPr>
              <a:t>Decentralized Applications (</a:t>
            </a:r>
            <a:r>
              <a:rPr lang="en-US" sz="2200" b="1" err="1">
                <a:latin typeface="Helvetica"/>
                <a:cs typeface="Helvetica"/>
              </a:rPr>
              <a:t>DApps</a:t>
            </a:r>
            <a:r>
              <a:rPr lang="en-US" sz="2200" b="1">
                <a:latin typeface="Helvetica"/>
                <a:cs typeface="Helvetica"/>
              </a:rPr>
              <a:t>)</a:t>
            </a:r>
          </a:p>
        </p:txBody>
      </p:sp>
      <p:pic>
        <p:nvPicPr>
          <p:cNvPr id="9218" name="Picture 2">
            <a:extLst>
              <a:ext uri="{FF2B5EF4-FFF2-40B4-BE49-F238E27FC236}">
                <a16:creationId xmlns:a16="http://schemas.microsoft.com/office/drawing/2014/main" id="{2F11BCED-65A2-DF37-6092-DD31638BEF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829" y="4581825"/>
            <a:ext cx="1375410" cy="17300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78421EBD-6F75-7E75-9F5D-6076F3395E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3309" y="4799016"/>
            <a:ext cx="1375411" cy="13754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3BC7EE5-F850-8EC2-AC29-0F921D4E9704}"/>
              </a:ext>
            </a:extLst>
          </p:cNvPr>
          <p:cNvPicPr>
            <a:picLocks noChangeAspect="1"/>
          </p:cNvPicPr>
          <p:nvPr/>
        </p:nvPicPr>
        <p:blipFill>
          <a:blip r:embed="rId5"/>
          <a:stretch>
            <a:fillRect/>
          </a:stretch>
        </p:blipFill>
        <p:spPr>
          <a:xfrm>
            <a:off x="4179280" y="4677478"/>
            <a:ext cx="1284545" cy="1496949"/>
          </a:xfrm>
          <a:prstGeom prst="rect">
            <a:avLst/>
          </a:prstGeom>
        </p:spPr>
      </p:pic>
      <p:pic>
        <p:nvPicPr>
          <p:cNvPr id="9222" name="Picture 6" descr="What Is a DAO and How Does It Unleash the Power of Blockchain?">
            <a:extLst>
              <a:ext uri="{FF2B5EF4-FFF2-40B4-BE49-F238E27FC236}">
                <a16:creationId xmlns:a16="http://schemas.microsoft.com/office/drawing/2014/main" id="{33352F38-DA0B-3828-0168-2624FFF478D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96092" y="4677478"/>
            <a:ext cx="2741370" cy="1540949"/>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a:extLst>
              <a:ext uri="{FF2B5EF4-FFF2-40B4-BE49-F238E27FC236}">
                <a16:creationId xmlns:a16="http://schemas.microsoft.com/office/drawing/2014/main" id="{31D9A8D3-4875-0948-0173-8A784C5A87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02260" y="4716246"/>
            <a:ext cx="1987175" cy="1419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8562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FFB7D-373C-795C-F150-10FB191349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980BF0-E367-569B-4093-E64ACC045584}"/>
              </a:ext>
            </a:extLst>
          </p:cNvPr>
          <p:cNvSpPr>
            <a:spLocks noGrp="1"/>
          </p:cNvSpPr>
          <p:nvPr>
            <p:ph type="title"/>
          </p:nvPr>
        </p:nvSpPr>
        <p:spPr/>
        <p:txBody>
          <a:bodyPr/>
          <a:lstStyle/>
          <a:p>
            <a:r>
              <a:rPr lang="en-US" b="1">
                <a:latin typeface="Helvetica" pitchFamily="2" charset="0"/>
              </a:rPr>
              <a:t>EVM</a:t>
            </a:r>
          </a:p>
        </p:txBody>
      </p:sp>
      <p:sp>
        <p:nvSpPr>
          <p:cNvPr id="3" name="Content Placeholder 2">
            <a:extLst>
              <a:ext uri="{FF2B5EF4-FFF2-40B4-BE49-F238E27FC236}">
                <a16:creationId xmlns:a16="http://schemas.microsoft.com/office/drawing/2014/main" id="{75603253-DD77-20AE-A365-B9707DB4AC18}"/>
              </a:ext>
            </a:extLst>
          </p:cNvPr>
          <p:cNvSpPr>
            <a:spLocks noGrp="1"/>
          </p:cNvSpPr>
          <p:nvPr>
            <p:ph idx="1"/>
          </p:nvPr>
        </p:nvSpPr>
        <p:spPr>
          <a:xfrm>
            <a:off x="838200" y="1335174"/>
            <a:ext cx="10515600" cy="601691"/>
          </a:xfrm>
        </p:spPr>
        <p:txBody>
          <a:bodyPr>
            <a:normAutofit/>
          </a:bodyPr>
          <a:lstStyle/>
          <a:p>
            <a:pPr marL="0" indent="0">
              <a:buNone/>
            </a:pPr>
            <a:r>
              <a:rPr lang="en-US" sz="1600">
                <a:solidFill>
                  <a:srgbClr val="0E0E0E"/>
                </a:solidFill>
                <a:effectLst/>
                <a:latin typeface="Helvetica" pitchFamily="2" charset="0"/>
              </a:rPr>
              <a:t>The runtime environment that executes smart contracts. It operates as a decentralized computer. The EVM is isolated from the network, meaning smart contract code can run without affecting the Ethereum blockchain’s state.</a:t>
            </a:r>
            <a:endParaRPr lang="en-US" sz="1600">
              <a:latin typeface="Helvetica" pitchFamily="2" charset="0"/>
            </a:endParaRPr>
          </a:p>
        </p:txBody>
      </p:sp>
      <p:pic>
        <p:nvPicPr>
          <p:cNvPr id="4098" name="Picture 2" descr="A diagram showing the make up of the EVM">
            <a:extLst>
              <a:ext uri="{FF2B5EF4-FFF2-40B4-BE49-F238E27FC236}">
                <a16:creationId xmlns:a16="http://schemas.microsoft.com/office/drawing/2014/main" id="{699E7B8E-6350-FB6C-B469-02ACFBEAA9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5191" y="1882208"/>
            <a:ext cx="5101619" cy="46106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112AC9F-BA07-70F3-1F52-335FC829CAAB}"/>
              </a:ext>
            </a:extLst>
          </p:cNvPr>
          <p:cNvSpPr txBox="1"/>
          <p:nvPr/>
        </p:nvSpPr>
        <p:spPr>
          <a:xfrm>
            <a:off x="4189773" y="6492875"/>
            <a:ext cx="3812454" cy="307777"/>
          </a:xfrm>
          <a:prstGeom prst="rect">
            <a:avLst/>
          </a:prstGeom>
          <a:noFill/>
        </p:spPr>
        <p:txBody>
          <a:bodyPr wrap="none" rtlCol="0">
            <a:spAutoFit/>
          </a:bodyPr>
          <a:lstStyle/>
          <a:p>
            <a:r>
              <a:rPr lang="en-US" sz="1400">
                <a:solidFill>
                  <a:schemeClr val="bg2">
                    <a:lumMod val="75000"/>
                  </a:schemeClr>
                </a:solidFill>
                <a:hlinkClick r:id="rId4">
                  <a:extLst>
                    <a:ext uri="{A12FA001-AC4F-418D-AE19-62706E023703}">
                      <ahyp:hlinkClr xmlns:ahyp="http://schemas.microsoft.com/office/drawing/2018/hyperlinkcolor" val="tx"/>
                    </a:ext>
                  </a:extLst>
                </a:hlinkClick>
              </a:rPr>
              <a:t>https://ethereum.org/en/developers/docs/evm/</a:t>
            </a:r>
            <a:endParaRPr lang="en-US" sz="1400">
              <a:solidFill>
                <a:schemeClr val="bg2">
                  <a:lumMod val="75000"/>
                </a:schemeClr>
              </a:solidFill>
            </a:endParaRPr>
          </a:p>
        </p:txBody>
      </p:sp>
    </p:spTree>
    <p:extLst>
      <p:ext uri="{BB962C8B-B14F-4D97-AF65-F5344CB8AC3E}">
        <p14:creationId xmlns:p14="http://schemas.microsoft.com/office/powerpoint/2010/main" val="10716956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318DD8-C080-73EE-13EE-8C4587154B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6626F3-2D33-9EC5-358F-76BF185BD25A}"/>
              </a:ext>
            </a:extLst>
          </p:cNvPr>
          <p:cNvSpPr>
            <a:spLocks noGrp="1"/>
          </p:cNvSpPr>
          <p:nvPr>
            <p:ph type="title"/>
          </p:nvPr>
        </p:nvSpPr>
        <p:spPr/>
        <p:txBody>
          <a:bodyPr/>
          <a:lstStyle/>
          <a:p>
            <a:r>
              <a:rPr lang="en-US" b="1">
                <a:latin typeface="Helvetica" pitchFamily="2" charset="0"/>
              </a:rPr>
              <a:t>EVM</a:t>
            </a:r>
          </a:p>
        </p:txBody>
      </p:sp>
      <p:sp>
        <p:nvSpPr>
          <p:cNvPr id="3" name="Content Placeholder 2">
            <a:extLst>
              <a:ext uri="{FF2B5EF4-FFF2-40B4-BE49-F238E27FC236}">
                <a16:creationId xmlns:a16="http://schemas.microsoft.com/office/drawing/2014/main" id="{0BE0AEF0-8FBE-21AC-0A2E-11A4BE5A51BD}"/>
              </a:ext>
            </a:extLst>
          </p:cNvPr>
          <p:cNvSpPr>
            <a:spLocks noGrp="1"/>
          </p:cNvSpPr>
          <p:nvPr>
            <p:ph idx="1"/>
          </p:nvPr>
        </p:nvSpPr>
        <p:spPr>
          <a:xfrm>
            <a:off x="838200" y="1335174"/>
            <a:ext cx="10515600" cy="601691"/>
          </a:xfrm>
        </p:spPr>
        <p:txBody>
          <a:bodyPr>
            <a:normAutofit/>
          </a:bodyPr>
          <a:lstStyle/>
          <a:p>
            <a:pPr marL="0" indent="0">
              <a:buNone/>
            </a:pPr>
            <a:r>
              <a:rPr lang="en-US" sz="1600">
                <a:solidFill>
                  <a:srgbClr val="0E0E0E"/>
                </a:solidFill>
                <a:effectLst/>
                <a:latin typeface="Helvetica" pitchFamily="2" charset="0"/>
              </a:rPr>
              <a:t>The runtime environment that executes smart contracts. It operates as a decentralized computer. The EVM is isolated from the network, meaning smart contract code can run without affecting the Ethereum blockchain’s state.</a:t>
            </a:r>
            <a:endParaRPr lang="en-US" sz="1600">
              <a:latin typeface="Helvetica" pitchFamily="2" charset="0"/>
            </a:endParaRPr>
          </a:p>
        </p:txBody>
      </p:sp>
      <p:pic>
        <p:nvPicPr>
          <p:cNvPr id="4098" name="Picture 2" descr="A diagram showing the make up of the EVM">
            <a:extLst>
              <a:ext uri="{FF2B5EF4-FFF2-40B4-BE49-F238E27FC236}">
                <a16:creationId xmlns:a16="http://schemas.microsoft.com/office/drawing/2014/main" id="{4112C9A0-41CA-719F-D500-A2C48A9620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2012" y="1856355"/>
            <a:ext cx="5101619" cy="46106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8DA199C-D310-C72B-9CD6-4426B135629C}"/>
              </a:ext>
            </a:extLst>
          </p:cNvPr>
          <p:cNvSpPr txBox="1"/>
          <p:nvPr/>
        </p:nvSpPr>
        <p:spPr>
          <a:xfrm>
            <a:off x="1506594" y="6409870"/>
            <a:ext cx="3812454" cy="307777"/>
          </a:xfrm>
          <a:prstGeom prst="rect">
            <a:avLst/>
          </a:prstGeom>
          <a:noFill/>
        </p:spPr>
        <p:txBody>
          <a:bodyPr wrap="none" rtlCol="0">
            <a:spAutoFit/>
          </a:bodyPr>
          <a:lstStyle/>
          <a:p>
            <a:r>
              <a:rPr lang="en-US" sz="1400">
                <a:solidFill>
                  <a:schemeClr val="bg2">
                    <a:lumMod val="75000"/>
                  </a:schemeClr>
                </a:solidFill>
                <a:hlinkClick r:id="rId4">
                  <a:extLst>
                    <a:ext uri="{A12FA001-AC4F-418D-AE19-62706E023703}">
                      <ahyp:hlinkClr xmlns:ahyp="http://schemas.microsoft.com/office/drawing/2018/hyperlinkcolor" val="tx"/>
                    </a:ext>
                  </a:extLst>
                </a:hlinkClick>
              </a:rPr>
              <a:t>https://ethereum.org/en/developers/docs/evm/</a:t>
            </a:r>
            <a:endParaRPr lang="en-US" sz="1400">
              <a:solidFill>
                <a:schemeClr val="bg2">
                  <a:lumMod val="75000"/>
                </a:schemeClr>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03259CF-E9E6-D937-BAFB-9C9F6B3F62CF}"/>
                  </a:ext>
                </a:extLst>
              </p:cNvPr>
              <p:cNvSpPr txBox="1"/>
              <p:nvPr/>
            </p:nvSpPr>
            <p:spPr>
              <a:xfrm>
                <a:off x="6486524" y="2845170"/>
                <a:ext cx="5134226" cy="267765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CH" sz="2400" b="0" i="1" smtClean="0">
                          <a:latin typeface="Cambria Math" panose="02040503050406030204" pitchFamily="18" charset="0"/>
                        </a:rPr>
                        <m:t>𝑌</m:t>
                      </m:r>
                      <m:d>
                        <m:dPr>
                          <m:ctrlPr>
                            <a:rPr lang="fr-CH" sz="2400" b="0" i="1" smtClean="0">
                              <a:latin typeface="Cambria Math" panose="02040503050406030204" pitchFamily="18" charset="0"/>
                            </a:rPr>
                          </m:ctrlPr>
                        </m:dPr>
                        <m:e>
                          <m:r>
                            <a:rPr lang="fr-CH" sz="2400" b="0" i="1" smtClean="0">
                              <a:latin typeface="Cambria Math" panose="02040503050406030204" pitchFamily="18" charset="0"/>
                            </a:rPr>
                            <m:t>𝑆</m:t>
                          </m:r>
                          <m:r>
                            <a:rPr lang="fr-CH" sz="2400" b="0" i="1" smtClean="0">
                              <a:latin typeface="Cambria Math" panose="02040503050406030204" pitchFamily="18" charset="0"/>
                            </a:rPr>
                            <m:t>, </m:t>
                          </m:r>
                          <m:r>
                            <a:rPr lang="fr-CH" sz="2400" b="0" i="1" smtClean="0">
                              <a:latin typeface="Cambria Math" panose="02040503050406030204" pitchFamily="18" charset="0"/>
                            </a:rPr>
                            <m:t>𝑇</m:t>
                          </m:r>
                        </m:e>
                      </m:d>
                      <m:r>
                        <a:rPr lang="fr-CH" sz="2400" b="0" i="1" smtClean="0">
                          <a:latin typeface="Cambria Math" panose="02040503050406030204" pitchFamily="18" charset="0"/>
                        </a:rPr>
                        <m:t>=</m:t>
                      </m:r>
                      <m:sSup>
                        <m:sSupPr>
                          <m:ctrlPr>
                            <a:rPr lang="fr-CH" sz="2400" b="0" i="1" smtClean="0">
                              <a:latin typeface="Cambria Math" panose="02040503050406030204" pitchFamily="18" charset="0"/>
                            </a:rPr>
                          </m:ctrlPr>
                        </m:sSupPr>
                        <m:e>
                          <m:r>
                            <a:rPr lang="fr-CH" sz="2400" b="0" i="1" smtClean="0">
                              <a:latin typeface="Cambria Math" panose="02040503050406030204" pitchFamily="18" charset="0"/>
                            </a:rPr>
                            <m:t>𝑆</m:t>
                          </m:r>
                        </m:e>
                        <m:sup>
                          <m:r>
                            <a:rPr lang="fr-CH" sz="2400" b="0" i="1" smtClean="0">
                              <a:latin typeface="Cambria Math" panose="02040503050406030204" pitchFamily="18" charset="0"/>
                            </a:rPr>
                            <m:t>′</m:t>
                          </m:r>
                        </m:sup>
                      </m:sSup>
                    </m:oMath>
                  </m:oMathPara>
                </a14:m>
                <a:endParaRPr lang="fr-CH" sz="2400" b="0">
                  <a:latin typeface="Helvetica" pitchFamily="2" charset="0"/>
                </a:endParaRPr>
              </a:p>
              <a:p>
                <a14:m>
                  <m:oMath xmlns:m="http://schemas.openxmlformats.org/officeDocument/2006/math">
                    <m:r>
                      <a:rPr lang="fr-CH" sz="2400" b="0" i="1" smtClean="0">
                        <a:latin typeface="Cambria Math" panose="02040503050406030204" pitchFamily="18" charset="0"/>
                      </a:rPr>
                      <m:t>𝑌</m:t>
                    </m:r>
                  </m:oMath>
                </a14:m>
                <a:r>
                  <a:rPr lang="en-US" sz="2400">
                    <a:latin typeface="Helvetica" pitchFamily="2" charset="0"/>
                  </a:rPr>
                  <a:t>: Ethereum state transition function</a:t>
                </a:r>
              </a:p>
              <a:p>
                <a14:m>
                  <m:oMath xmlns:m="http://schemas.openxmlformats.org/officeDocument/2006/math">
                    <m:r>
                      <a:rPr lang="fr-CH" sz="2400" b="0" i="1" smtClean="0">
                        <a:latin typeface="Cambria Math" panose="02040503050406030204" pitchFamily="18" charset="0"/>
                      </a:rPr>
                      <m:t>𝑆</m:t>
                    </m:r>
                  </m:oMath>
                </a14:m>
                <a:r>
                  <a:rPr lang="en-US" sz="2400">
                    <a:latin typeface="Helvetica" pitchFamily="2" charset="0"/>
                  </a:rPr>
                  <a:t>: Old valid state</a:t>
                </a:r>
              </a:p>
              <a:p>
                <a14:m>
                  <m:oMath xmlns:m="http://schemas.openxmlformats.org/officeDocument/2006/math">
                    <m:r>
                      <a:rPr lang="fr-CH" sz="2400" b="0" i="1" smtClean="0">
                        <a:latin typeface="Cambria Math" panose="02040503050406030204" pitchFamily="18" charset="0"/>
                      </a:rPr>
                      <m:t>𝑇</m:t>
                    </m:r>
                  </m:oMath>
                </a14:m>
                <a:r>
                  <a:rPr lang="en-US" sz="2400">
                    <a:latin typeface="Helvetica" pitchFamily="2" charset="0"/>
                  </a:rPr>
                  <a:t>: Set of new valid transactions</a:t>
                </a:r>
              </a:p>
              <a:p>
                <a14:m>
                  <m:oMath xmlns:m="http://schemas.openxmlformats.org/officeDocument/2006/math">
                    <m:r>
                      <a:rPr lang="fr-CH" sz="2400" b="0" i="1" smtClean="0">
                        <a:latin typeface="Cambria Math" panose="02040503050406030204" pitchFamily="18" charset="0"/>
                      </a:rPr>
                      <m:t>𝑆</m:t>
                    </m:r>
                    <m:r>
                      <a:rPr lang="fr-CH" sz="2400" b="0" i="1" smtClean="0">
                        <a:latin typeface="Cambria Math" panose="02040503050406030204" pitchFamily="18" charset="0"/>
                      </a:rPr>
                      <m:t>′</m:t>
                    </m:r>
                  </m:oMath>
                </a14:m>
                <a:r>
                  <a:rPr lang="en-US" sz="2400">
                    <a:latin typeface="Helvetica" pitchFamily="2" charset="0"/>
                  </a:rPr>
                  <a:t>: New valid output state</a:t>
                </a:r>
              </a:p>
              <a:p>
                <a:endParaRPr lang="en-US" sz="2400"/>
              </a:p>
              <a:p>
                <a:endParaRPr lang="en-US" sz="2400"/>
              </a:p>
            </p:txBody>
          </p:sp>
        </mc:Choice>
        <mc:Fallback xmlns="">
          <p:sp>
            <p:nvSpPr>
              <p:cNvPr id="5" name="TextBox 4">
                <a:extLst>
                  <a:ext uri="{FF2B5EF4-FFF2-40B4-BE49-F238E27FC236}">
                    <a16:creationId xmlns:a16="http://schemas.microsoft.com/office/drawing/2014/main" id="{603259CF-E9E6-D937-BAFB-9C9F6B3F62CF}"/>
                  </a:ext>
                </a:extLst>
              </p:cNvPr>
              <p:cNvSpPr txBox="1">
                <a:spLocks noRot="1" noChangeAspect="1" noMove="1" noResize="1" noEditPoints="1" noAdjustHandles="1" noChangeArrowheads="1" noChangeShapeType="1" noTextEdit="1"/>
              </p:cNvSpPr>
              <p:nvPr/>
            </p:nvSpPr>
            <p:spPr>
              <a:xfrm>
                <a:off x="6486524" y="2845170"/>
                <a:ext cx="5134226" cy="2677656"/>
              </a:xfrm>
              <a:prstGeom prst="rect">
                <a:avLst/>
              </a:prstGeom>
              <a:blipFill>
                <a:blip r:embed="rId5"/>
                <a:stretch>
                  <a:fillRect l="-475" r="-1069"/>
                </a:stretch>
              </a:blipFill>
            </p:spPr>
            <p:txBody>
              <a:bodyPr/>
              <a:lstStyle/>
              <a:p>
                <a:r>
                  <a:rPr lang="en-US">
                    <a:noFill/>
                  </a:rPr>
                  <a:t> </a:t>
                </a:r>
              </a:p>
            </p:txBody>
          </p:sp>
        </mc:Fallback>
      </mc:AlternateContent>
    </p:spTree>
    <p:extLst>
      <p:ext uri="{BB962C8B-B14F-4D97-AF65-F5344CB8AC3E}">
        <p14:creationId xmlns:p14="http://schemas.microsoft.com/office/powerpoint/2010/main" val="25656060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FDEE35-F308-777F-891E-FBCD52A8B5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DC49DE-2B15-7832-EC73-0FD4F5304F14}"/>
              </a:ext>
            </a:extLst>
          </p:cNvPr>
          <p:cNvSpPr>
            <a:spLocks noGrp="1"/>
          </p:cNvSpPr>
          <p:nvPr>
            <p:ph type="title"/>
          </p:nvPr>
        </p:nvSpPr>
        <p:spPr/>
        <p:txBody>
          <a:bodyPr/>
          <a:lstStyle/>
          <a:p>
            <a:r>
              <a:rPr lang="en-US" b="1">
                <a:latin typeface="Helvetica" pitchFamily="2" charset="0"/>
              </a:rPr>
              <a:t>EVM Instructions</a:t>
            </a:r>
          </a:p>
        </p:txBody>
      </p:sp>
      <p:sp>
        <p:nvSpPr>
          <p:cNvPr id="3" name="Content Placeholder 2">
            <a:extLst>
              <a:ext uri="{FF2B5EF4-FFF2-40B4-BE49-F238E27FC236}">
                <a16:creationId xmlns:a16="http://schemas.microsoft.com/office/drawing/2014/main" id="{53900A5F-81B1-7254-2182-0F4963AA6AD1}"/>
              </a:ext>
            </a:extLst>
          </p:cNvPr>
          <p:cNvSpPr>
            <a:spLocks noGrp="1"/>
          </p:cNvSpPr>
          <p:nvPr>
            <p:ph idx="1"/>
          </p:nvPr>
        </p:nvSpPr>
        <p:spPr>
          <a:xfrm>
            <a:off x="838200" y="1335174"/>
            <a:ext cx="10515600" cy="601691"/>
          </a:xfrm>
        </p:spPr>
        <p:txBody>
          <a:bodyPr>
            <a:normAutofit/>
          </a:bodyPr>
          <a:lstStyle/>
          <a:p>
            <a:pPr marL="0" indent="0">
              <a:buNone/>
            </a:pPr>
            <a:r>
              <a:rPr lang="en-US" sz="1600">
                <a:solidFill>
                  <a:srgbClr val="0E0E0E"/>
                </a:solidFill>
                <a:effectLst/>
                <a:latin typeface="Helvetica" pitchFamily="2" charset="0"/>
              </a:rPr>
              <a:t>The runtime environment that executes smart contracts. It operates as a decentralized computer. The EVM is isolated from the network, meaning smart contract code can run without affecting the Ethereum blockchain’s state.</a:t>
            </a:r>
            <a:endParaRPr lang="en-US" sz="1600">
              <a:latin typeface="Helvetica" pitchFamily="2" charset="0"/>
            </a:endParaRPr>
          </a:p>
        </p:txBody>
      </p:sp>
      <p:sp>
        <p:nvSpPr>
          <p:cNvPr id="4" name="TextBox 3">
            <a:extLst>
              <a:ext uri="{FF2B5EF4-FFF2-40B4-BE49-F238E27FC236}">
                <a16:creationId xmlns:a16="http://schemas.microsoft.com/office/drawing/2014/main" id="{467442DF-5908-0479-9C16-C805A8D4527A}"/>
              </a:ext>
            </a:extLst>
          </p:cNvPr>
          <p:cNvSpPr txBox="1"/>
          <p:nvPr/>
        </p:nvSpPr>
        <p:spPr>
          <a:xfrm>
            <a:off x="4189772" y="6409870"/>
            <a:ext cx="3812454" cy="307777"/>
          </a:xfrm>
          <a:prstGeom prst="rect">
            <a:avLst/>
          </a:prstGeom>
          <a:noFill/>
        </p:spPr>
        <p:txBody>
          <a:bodyPr wrap="none" rtlCol="0">
            <a:spAutoFit/>
          </a:bodyPr>
          <a:lstStyle/>
          <a:p>
            <a:r>
              <a:rPr lang="en-US" sz="1400">
                <a:solidFill>
                  <a:schemeClr val="bg2">
                    <a:lumMod val="75000"/>
                  </a:schemeClr>
                </a:solidFill>
                <a:hlinkClick r:id="rId3">
                  <a:extLst>
                    <a:ext uri="{A12FA001-AC4F-418D-AE19-62706E023703}">
                      <ahyp:hlinkClr xmlns:ahyp="http://schemas.microsoft.com/office/drawing/2018/hyperlinkcolor" val="tx"/>
                    </a:ext>
                  </a:extLst>
                </a:hlinkClick>
              </a:rPr>
              <a:t>https://ethereum.org/en/developers/docs/evm/</a:t>
            </a:r>
            <a:endParaRPr lang="en-US" sz="1400">
              <a:solidFill>
                <a:schemeClr val="bg2">
                  <a:lumMod val="75000"/>
                </a:schemeClr>
              </a:solidFill>
            </a:endParaRPr>
          </a:p>
        </p:txBody>
      </p:sp>
      <p:pic>
        <p:nvPicPr>
          <p:cNvPr id="5122" name="Picture 2" descr="A diagram showing where gas is needed for EVM operations">
            <a:extLst>
              <a:ext uri="{FF2B5EF4-FFF2-40B4-BE49-F238E27FC236}">
                <a16:creationId xmlns:a16="http://schemas.microsoft.com/office/drawing/2014/main" id="{63DCCA99-D4B2-8990-5226-E7D515D6B2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5916" y="1936865"/>
            <a:ext cx="7980168" cy="4478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8507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A210EF-AFE3-E491-8F0F-12861FDD6F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90CC67-303A-BE54-3B86-DF2118C5F373}"/>
              </a:ext>
            </a:extLst>
          </p:cNvPr>
          <p:cNvSpPr>
            <a:spLocks noGrp="1"/>
          </p:cNvSpPr>
          <p:nvPr>
            <p:ph type="title"/>
          </p:nvPr>
        </p:nvSpPr>
        <p:spPr/>
        <p:txBody>
          <a:bodyPr/>
          <a:lstStyle/>
          <a:p>
            <a:r>
              <a:rPr lang="en-US" b="1">
                <a:latin typeface="Helvetica" pitchFamily="2" charset="0"/>
              </a:rPr>
              <a:t>EVM Instructions</a:t>
            </a:r>
          </a:p>
        </p:txBody>
      </p:sp>
      <p:sp>
        <p:nvSpPr>
          <p:cNvPr id="3" name="Content Placeholder 2">
            <a:extLst>
              <a:ext uri="{FF2B5EF4-FFF2-40B4-BE49-F238E27FC236}">
                <a16:creationId xmlns:a16="http://schemas.microsoft.com/office/drawing/2014/main" id="{89C6FC67-E267-CCF7-3230-508E1F58BACF}"/>
              </a:ext>
            </a:extLst>
          </p:cNvPr>
          <p:cNvSpPr>
            <a:spLocks noGrp="1"/>
          </p:cNvSpPr>
          <p:nvPr>
            <p:ph idx="1"/>
          </p:nvPr>
        </p:nvSpPr>
        <p:spPr>
          <a:xfrm>
            <a:off x="838200" y="1335174"/>
            <a:ext cx="10515600" cy="601691"/>
          </a:xfrm>
        </p:spPr>
        <p:txBody>
          <a:bodyPr>
            <a:normAutofit/>
          </a:bodyPr>
          <a:lstStyle/>
          <a:p>
            <a:pPr marL="0" indent="0">
              <a:buNone/>
            </a:pPr>
            <a:r>
              <a:rPr lang="en-US" sz="1600">
                <a:solidFill>
                  <a:srgbClr val="0E0E0E"/>
                </a:solidFill>
                <a:effectLst/>
                <a:latin typeface="Helvetica" pitchFamily="2" charset="0"/>
              </a:rPr>
              <a:t>The runtime environment that executes smart contracts. It operates as a decentralized computer. The EVM is isolated from the network, meaning smart contract code can run without affecting the Ethereum blockchain’s state.</a:t>
            </a:r>
            <a:endParaRPr lang="en-US" sz="1600">
              <a:latin typeface="Helvetica" pitchFamily="2" charset="0"/>
            </a:endParaRPr>
          </a:p>
        </p:txBody>
      </p:sp>
      <p:sp>
        <p:nvSpPr>
          <p:cNvPr id="4" name="TextBox 3">
            <a:extLst>
              <a:ext uri="{FF2B5EF4-FFF2-40B4-BE49-F238E27FC236}">
                <a16:creationId xmlns:a16="http://schemas.microsoft.com/office/drawing/2014/main" id="{C2F37D10-08D1-0B97-2D50-F610D25987B4}"/>
              </a:ext>
            </a:extLst>
          </p:cNvPr>
          <p:cNvSpPr txBox="1"/>
          <p:nvPr/>
        </p:nvSpPr>
        <p:spPr>
          <a:xfrm>
            <a:off x="1518012" y="6338986"/>
            <a:ext cx="3812454" cy="307777"/>
          </a:xfrm>
          <a:prstGeom prst="rect">
            <a:avLst/>
          </a:prstGeom>
          <a:noFill/>
        </p:spPr>
        <p:txBody>
          <a:bodyPr wrap="none" rtlCol="0">
            <a:spAutoFit/>
          </a:bodyPr>
          <a:lstStyle/>
          <a:p>
            <a:r>
              <a:rPr lang="en-US" sz="1400">
                <a:solidFill>
                  <a:schemeClr val="bg2">
                    <a:lumMod val="75000"/>
                  </a:schemeClr>
                </a:solidFill>
                <a:hlinkClick r:id="rId3">
                  <a:extLst>
                    <a:ext uri="{A12FA001-AC4F-418D-AE19-62706E023703}">
                      <ahyp:hlinkClr xmlns:ahyp="http://schemas.microsoft.com/office/drawing/2018/hyperlinkcolor" val="tx"/>
                    </a:ext>
                  </a:extLst>
                </a:hlinkClick>
              </a:rPr>
              <a:t>https://ethereum.org/en/developers/docs/evm/</a:t>
            </a:r>
            <a:endParaRPr lang="en-US" sz="1400">
              <a:solidFill>
                <a:schemeClr val="bg2">
                  <a:lumMod val="75000"/>
                </a:schemeClr>
              </a:solidFill>
            </a:endParaRPr>
          </a:p>
        </p:txBody>
      </p:sp>
      <p:pic>
        <p:nvPicPr>
          <p:cNvPr id="5122" name="Picture 2" descr="A diagram showing where gas is needed for EVM operations">
            <a:extLst>
              <a:ext uri="{FF2B5EF4-FFF2-40B4-BE49-F238E27FC236}">
                <a16:creationId xmlns:a16="http://schemas.microsoft.com/office/drawing/2014/main" id="{CBC2C514-09E9-74D2-585C-217FE7E453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928" y="2579201"/>
            <a:ext cx="5680772" cy="31883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1D4C130-795A-1EFE-C99C-153AB68222D2}"/>
              </a:ext>
            </a:extLst>
          </p:cNvPr>
          <p:cNvPicPr>
            <a:picLocks noChangeAspect="1"/>
          </p:cNvPicPr>
          <p:nvPr/>
        </p:nvPicPr>
        <p:blipFill>
          <a:blip r:embed="rId5"/>
          <a:stretch>
            <a:fillRect/>
          </a:stretch>
        </p:blipFill>
        <p:spPr>
          <a:xfrm>
            <a:off x="6947264" y="2034991"/>
            <a:ext cx="3605585" cy="4555122"/>
          </a:xfrm>
          <a:prstGeom prst="rect">
            <a:avLst/>
          </a:prstGeom>
        </p:spPr>
      </p:pic>
    </p:spTree>
    <p:extLst>
      <p:ext uri="{BB962C8B-B14F-4D97-AF65-F5344CB8AC3E}">
        <p14:creationId xmlns:p14="http://schemas.microsoft.com/office/powerpoint/2010/main" val="3426377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FE77AC-C660-E328-72E9-3AF4E70A11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D299CB-4D88-0A3F-DDBF-78BA88522839}"/>
              </a:ext>
            </a:extLst>
          </p:cNvPr>
          <p:cNvSpPr>
            <a:spLocks noGrp="1"/>
          </p:cNvSpPr>
          <p:nvPr>
            <p:ph type="title"/>
          </p:nvPr>
        </p:nvSpPr>
        <p:spPr/>
        <p:txBody>
          <a:bodyPr/>
          <a:lstStyle/>
          <a:p>
            <a:r>
              <a:rPr lang="en-US" b="1">
                <a:latin typeface="Helvetica" pitchFamily="2" charset="0"/>
              </a:rPr>
              <a:t>EVM Instructions</a:t>
            </a:r>
          </a:p>
        </p:txBody>
      </p:sp>
      <p:sp>
        <p:nvSpPr>
          <p:cNvPr id="3" name="Content Placeholder 2">
            <a:extLst>
              <a:ext uri="{FF2B5EF4-FFF2-40B4-BE49-F238E27FC236}">
                <a16:creationId xmlns:a16="http://schemas.microsoft.com/office/drawing/2014/main" id="{F1D17831-F559-14B6-11D4-B1AA3823B6F6}"/>
              </a:ext>
            </a:extLst>
          </p:cNvPr>
          <p:cNvSpPr>
            <a:spLocks noGrp="1"/>
          </p:cNvSpPr>
          <p:nvPr>
            <p:ph idx="1"/>
          </p:nvPr>
        </p:nvSpPr>
        <p:spPr>
          <a:xfrm>
            <a:off x="838200" y="1335174"/>
            <a:ext cx="10515600" cy="601691"/>
          </a:xfrm>
        </p:spPr>
        <p:txBody>
          <a:bodyPr>
            <a:normAutofit/>
          </a:bodyPr>
          <a:lstStyle/>
          <a:p>
            <a:pPr marL="0" indent="0">
              <a:buNone/>
            </a:pPr>
            <a:r>
              <a:rPr lang="en-US" sz="1600">
                <a:solidFill>
                  <a:srgbClr val="0E0E0E"/>
                </a:solidFill>
                <a:effectLst/>
                <a:latin typeface="Helvetica" pitchFamily="2" charset="0"/>
              </a:rPr>
              <a:t>The runtime environment that executes smart contracts. It operates as a decentralized computer. The EVM is isolated from the network, meaning smart contract code can run without affecting the Ethereum blockchain’s state.</a:t>
            </a:r>
            <a:endParaRPr lang="en-US" sz="1600">
              <a:latin typeface="Helvetica" pitchFamily="2" charset="0"/>
            </a:endParaRPr>
          </a:p>
        </p:txBody>
      </p:sp>
      <p:pic>
        <p:nvPicPr>
          <p:cNvPr id="5" name="Picture 4">
            <a:extLst>
              <a:ext uri="{FF2B5EF4-FFF2-40B4-BE49-F238E27FC236}">
                <a16:creationId xmlns:a16="http://schemas.microsoft.com/office/drawing/2014/main" id="{70B8E26A-FB4B-94D7-DAF0-24F05CA0B74E}"/>
              </a:ext>
            </a:extLst>
          </p:cNvPr>
          <p:cNvPicPr>
            <a:picLocks noChangeAspect="1"/>
          </p:cNvPicPr>
          <p:nvPr/>
        </p:nvPicPr>
        <p:blipFill>
          <a:blip r:embed="rId3"/>
          <a:stretch>
            <a:fillRect/>
          </a:stretch>
        </p:blipFill>
        <p:spPr>
          <a:xfrm>
            <a:off x="2588828" y="1936865"/>
            <a:ext cx="7014343" cy="4650221"/>
          </a:xfrm>
          <a:prstGeom prst="rect">
            <a:avLst/>
          </a:prstGeom>
        </p:spPr>
      </p:pic>
    </p:spTree>
    <p:extLst>
      <p:ext uri="{BB962C8B-B14F-4D97-AF65-F5344CB8AC3E}">
        <p14:creationId xmlns:p14="http://schemas.microsoft.com/office/powerpoint/2010/main" val="3835421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
        <p159:morph option="byObject"/>
      </p:transition>
    </mc:Choice>
    <mc:Fallback xmlns="">
      <p:transition>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d400387a-212f-43ea-ac7f-77aa12d7977e}" enabled="0" method="" siteId="{d400387a-212f-43ea-ac7f-77aa12d7977e}" removed="1"/>
</clbl:labelList>
</file>

<file path=docProps/app.xml><?xml version="1.0" encoding="utf-8"?>
<Properties xmlns="http://schemas.openxmlformats.org/officeDocument/2006/extended-properties" xmlns:vt="http://schemas.openxmlformats.org/officeDocument/2006/docPropsVTypes">
  <TotalTime>0</TotalTime>
  <Words>9611</Words>
  <Application>Microsoft Macintosh PowerPoint</Application>
  <PresentationFormat>Widescreen</PresentationFormat>
  <Paragraphs>658</Paragraphs>
  <Slides>27</Slides>
  <Notes>26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.SF NS</vt:lpstr>
      <vt:lpstr>Aptos</vt:lpstr>
      <vt:lpstr>Aptos Display</vt:lpstr>
      <vt:lpstr>Arial</vt:lpstr>
      <vt:lpstr>Cambria Math</vt:lpstr>
      <vt:lpstr>Helvetica</vt:lpstr>
      <vt:lpstr>IBM Plex Mono</vt:lpstr>
      <vt:lpstr>Inter</vt:lpstr>
      <vt:lpstr>Office Theme</vt:lpstr>
      <vt:lpstr>Ethereum Crowdfunding Smart Contract</vt:lpstr>
      <vt:lpstr>Main concepts of Ethereum</vt:lpstr>
      <vt:lpstr>Differences with Bitcoin</vt:lpstr>
      <vt:lpstr>What is Ethereum used for</vt:lpstr>
      <vt:lpstr>EVM</vt:lpstr>
      <vt:lpstr>EVM</vt:lpstr>
      <vt:lpstr>EVM Instructions</vt:lpstr>
      <vt:lpstr>EVM Instructions</vt:lpstr>
      <vt:lpstr>EVM Instructions</vt:lpstr>
      <vt:lpstr>EVM Instructions</vt:lpstr>
      <vt:lpstr>Gas fee</vt:lpstr>
      <vt:lpstr>How are the gas fee calculated?</vt:lpstr>
      <vt:lpstr>Ethereum’s Transaction Model</vt:lpstr>
      <vt:lpstr>Ethereum’s Block Model</vt:lpstr>
      <vt:lpstr>Consensus mechanisms</vt:lpstr>
      <vt:lpstr>Original Ethereum’s consensus Protocol (PoW) - Ethash</vt:lpstr>
      <vt:lpstr>Original Ethereum’s consensus Protocol (PoW) - Ethash</vt:lpstr>
      <vt:lpstr>Ethereum 2.0, transition to Proof of Stake (PoS)</vt:lpstr>
      <vt:lpstr>Can the blockchain fork with PoS ?</vt:lpstr>
      <vt:lpstr>Ethereum 2.0 - Proof of Stake (PoS)</vt:lpstr>
      <vt:lpstr>Ethereum 2.0 - Proof of Stake (PoS)</vt:lpstr>
      <vt:lpstr>Ethereum 2.0, transition to Proof of Stake (PoS)</vt:lpstr>
      <vt:lpstr>Attack and defense</vt:lpstr>
      <vt:lpstr>Time for a demonstration…</vt:lpstr>
      <vt:lpstr>Conclusion</vt:lpstr>
      <vt:lpstr>Any questions?</vt:lpstr>
      <vt:lpstr>Merkle Patricia Trie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Gombas, Owen Calvin (STUDENTS)</dc:creator>
  <cp:lastModifiedBy>Gombas, Owen Calvin (STUDENTS)</cp:lastModifiedBy>
  <cp:revision>2</cp:revision>
  <dcterms:created xsi:type="dcterms:W3CDTF">2024-10-17T09:52:35Z</dcterms:created>
  <dcterms:modified xsi:type="dcterms:W3CDTF">2024-12-16T08:39:24Z</dcterms:modified>
</cp:coreProperties>
</file>